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</p:sldIdLst>
  <p:sldSz cy="5143500" cx="9144000"/>
  <p:notesSz cx="6858000" cy="9144000"/>
  <p:embeddedFontLst>
    <p:embeddedFont>
      <p:font typeface="Bitter"/>
      <p:regular r:id="rId33"/>
      <p:bold r:id="rId34"/>
      <p:italic r:id="rId35"/>
      <p:boldItalic r:id="rId36"/>
    </p:embeddedFont>
    <p:embeddedFont>
      <p:font typeface="Bitter ExtraBold"/>
      <p:bold r:id="rId37"/>
      <p:boldItalic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Bitter-regular.fntdata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Bitter-italic.fntdata"/><Relationship Id="rId12" Type="http://schemas.openxmlformats.org/officeDocument/2006/relationships/slide" Target="slides/slide7.xml"/><Relationship Id="rId34" Type="http://schemas.openxmlformats.org/officeDocument/2006/relationships/font" Target="fonts/Bitter-bold.fntdata"/><Relationship Id="rId15" Type="http://schemas.openxmlformats.org/officeDocument/2006/relationships/slide" Target="slides/slide10.xml"/><Relationship Id="rId37" Type="http://schemas.openxmlformats.org/officeDocument/2006/relationships/font" Target="fonts/BitterExtraBold-bold.fntdata"/><Relationship Id="rId14" Type="http://schemas.openxmlformats.org/officeDocument/2006/relationships/slide" Target="slides/slide9.xml"/><Relationship Id="rId36" Type="http://schemas.openxmlformats.org/officeDocument/2006/relationships/font" Target="fonts/Bitter-bold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38" Type="http://schemas.openxmlformats.org/officeDocument/2006/relationships/font" Target="fonts/BitterExtraBold-bold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b75c43ba10_0_2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2b75c43ba10_0_2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b71a7bba03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2b71a7bba03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2b71a7bba03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2b71a7bba03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2b71a7bba03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2b71a7bba03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2b71a7bba03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2b71a7bba03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2b71a7bba03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2b71a7bba03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2b71a7bba03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2b71a7bba03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2b71a7bba03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2b71a7bba03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2b71a7bba03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2b71a7bba03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2b75c43ba10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2b75c43ba10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b75c43ba10_0_3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2b75c43ba10_0_3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2b75c43ba10_0_2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2b75c43ba10_0_2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2b75c43ba10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2b75c43ba10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2b75c43ba10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2b75c43ba10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2b75c43ba10_0_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2b75c43ba10_0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2b75c43ba10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2b75c43ba10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2b75c43ba10_0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2b75c43ba10_0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2b75c43ba10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2b75c43ba10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2b75c43ba10_0_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2b75c43ba10_0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b71a7bba03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b71a7bba03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b71a7bba03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2b71a7bba03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b71a7bba03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2b71a7bba03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b75c43ba10_0_2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2b75c43ba10_0_2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b71a7bba03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2b71a7bba03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b71a7bba03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2b71a7bba03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b71a7bba03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b71a7bba03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20" Type="http://schemas.openxmlformats.org/officeDocument/2006/relationships/image" Target="../media/image21.png"/><Relationship Id="rId11" Type="http://schemas.openxmlformats.org/officeDocument/2006/relationships/image" Target="../media/image7.png"/><Relationship Id="rId22" Type="http://schemas.openxmlformats.org/officeDocument/2006/relationships/image" Target="../media/image22.png"/><Relationship Id="rId10" Type="http://schemas.openxmlformats.org/officeDocument/2006/relationships/image" Target="../media/image8.png"/><Relationship Id="rId21" Type="http://schemas.openxmlformats.org/officeDocument/2006/relationships/image" Target="../media/image24.png"/><Relationship Id="rId13" Type="http://schemas.openxmlformats.org/officeDocument/2006/relationships/image" Target="../media/image10.png"/><Relationship Id="rId12" Type="http://schemas.openxmlformats.org/officeDocument/2006/relationships/image" Target="../media/image9.png"/><Relationship Id="rId23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Relationship Id="rId4" Type="http://schemas.openxmlformats.org/officeDocument/2006/relationships/image" Target="../media/image1.png"/><Relationship Id="rId9" Type="http://schemas.openxmlformats.org/officeDocument/2006/relationships/image" Target="../media/image15.png"/><Relationship Id="rId15" Type="http://schemas.openxmlformats.org/officeDocument/2006/relationships/image" Target="../media/image13.png"/><Relationship Id="rId14" Type="http://schemas.openxmlformats.org/officeDocument/2006/relationships/image" Target="../media/image11.png"/><Relationship Id="rId17" Type="http://schemas.openxmlformats.org/officeDocument/2006/relationships/image" Target="../media/image17.png"/><Relationship Id="rId16" Type="http://schemas.openxmlformats.org/officeDocument/2006/relationships/image" Target="../media/image14.png"/><Relationship Id="rId5" Type="http://schemas.openxmlformats.org/officeDocument/2006/relationships/image" Target="../media/image4.png"/><Relationship Id="rId19" Type="http://schemas.openxmlformats.org/officeDocument/2006/relationships/image" Target="../media/image27.png"/><Relationship Id="rId6" Type="http://schemas.openxmlformats.org/officeDocument/2006/relationships/image" Target="../media/image2.png"/><Relationship Id="rId18" Type="http://schemas.openxmlformats.org/officeDocument/2006/relationships/image" Target="../media/image19.png"/><Relationship Id="rId7" Type="http://schemas.openxmlformats.org/officeDocument/2006/relationships/image" Target="../media/image5.png"/><Relationship Id="rId8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9.png"/><Relationship Id="rId4" Type="http://schemas.openxmlformats.org/officeDocument/2006/relationships/image" Target="../media/image10.png"/><Relationship Id="rId5" Type="http://schemas.openxmlformats.org/officeDocument/2006/relationships/image" Target="../media/image2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9.png"/><Relationship Id="rId4" Type="http://schemas.openxmlformats.org/officeDocument/2006/relationships/image" Target="../media/image39.png"/><Relationship Id="rId5" Type="http://schemas.openxmlformats.org/officeDocument/2006/relationships/image" Target="../media/image59.png"/><Relationship Id="rId6" Type="http://schemas.openxmlformats.org/officeDocument/2006/relationships/image" Target="../media/image6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9.png"/><Relationship Id="rId4" Type="http://schemas.openxmlformats.org/officeDocument/2006/relationships/image" Target="../media/image56.png"/><Relationship Id="rId5" Type="http://schemas.openxmlformats.org/officeDocument/2006/relationships/image" Target="../media/image61.png"/><Relationship Id="rId6" Type="http://schemas.openxmlformats.org/officeDocument/2006/relationships/image" Target="../media/image3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9.png"/><Relationship Id="rId4" Type="http://schemas.openxmlformats.org/officeDocument/2006/relationships/image" Target="../media/image70.png"/><Relationship Id="rId5" Type="http://schemas.openxmlformats.org/officeDocument/2006/relationships/image" Target="../media/image65.png"/><Relationship Id="rId6" Type="http://schemas.openxmlformats.org/officeDocument/2006/relationships/image" Target="../media/image66.png"/><Relationship Id="rId7" Type="http://schemas.openxmlformats.org/officeDocument/2006/relationships/image" Target="../media/image76.png"/><Relationship Id="rId8" Type="http://schemas.openxmlformats.org/officeDocument/2006/relationships/image" Target="../media/image6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9.png"/><Relationship Id="rId4" Type="http://schemas.openxmlformats.org/officeDocument/2006/relationships/image" Target="../media/image68.png"/><Relationship Id="rId5" Type="http://schemas.openxmlformats.org/officeDocument/2006/relationships/image" Target="../media/image69.png"/><Relationship Id="rId6" Type="http://schemas.openxmlformats.org/officeDocument/2006/relationships/image" Target="../media/image77.png"/><Relationship Id="rId7" Type="http://schemas.openxmlformats.org/officeDocument/2006/relationships/image" Target="../media/image73.png"/><Relationship Id="rId8" Type="http://schemas.openxmlformats.org/officeDocument/2006/relationships/image" Target="../media/image7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9.png"/><Relationship Id="rId4" Type="http://schemas.openxmlformats.org/officeDocument/2006/relationships/image" Target="../media/image68.png"/><Relationship Id="rId9" Type="http://schemas.openxmlformats.org/officeDocument/2006/relationships/image" Target="../media/image74.png"/><Relationship Id="rId5" Type="http://schemas.openxmlformats.org/officeDocument/2006/relationships/image" Target="../media/image69.png"/><Relationship Id="rId6" Type="http://schemas.openxmlformats.org/officeDocument/2006/relationships/image" Target="../media/image77.png"/><Relationship Id="rId7" Type="http://schemas.openxmlformats.org/officeDocument/2006/relationships/image" Target="../media/image73.png"/><Relationship Id="rId8" Type="http://schemas.openxmlformats.org/officeDocument/2006/relationships/image" Target="../media/image72.png"/></Relationships>
</file>

<file path=ppt/slides/_rels/slide16.xml.rels><?xml version="1.0" encoding="UTF-8" standalone="yes"?><Relationships xmlns="http://schemas.openxmlformats.org/package/2006/relationships"><Relationship Id="rId11" Type="http://schemas.openxmlformats.org/officeDocument/2006/relationships/image" Target="../media/image78.png"/><Relationship Id="rId10" Type="http://schemas.openxmlformats.org/officeDocument/2006/relationships/image" Target="../media/image79.png"/><Relationship Id="rId13" Type="http://schemas.openxmlformats.org/officeDocument/2006/relationships/image" Target="../media/image82.png"/><Relationship Id="rId12" Type="http://schemas.openxmlformats.org/officeDocument/2006/relationships/image" Target="../media/image83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9.png"/><Relationship Id="rId4" Type="http://schemas.openxmlformats.org/officeDocument/2006/relationships/image" Target="../media/image80.png"/><Relationship Id="rId9" Type="http://schemas.openxmlformats.org/officeDocument/2006/relationships/image" Target="../media/image52.png"/><Relationship Id="rId14" Type="http://schemas.openxmlformats.org/officeDocument/2006/relationships/image" Target="../media/image84.png"/><Relationship Id="rId5" Type="http://schemas.openxmlformats.org/officeDocument/2006/relationships/image" Target="../media/image39.png"/><Relationship Id="rId6" Type="http://schemas.openxmlformats.org/officeDocument/2006/relationships/image" Target="../media/image45.png"/><Relationship Id="rId7" Type="http://schemas.openxmlformats.org/officeDocument/2006/relationships/image" Target="../media/image43.png"/><Relationship Id="rId8" Type="http://schemas.openxmlformats.org/officeDocument/2006/relationships/image" Target="../media/image4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9.png"/><Relationship Id="rId4" Type="http://schemas.openxmlformats.org/officeDocument/2006/relationships/image" Target="../media/image81.png"/><Relationship Id="rId5" Type="http://schemas.openxmlformats.org/officeDocument/2006/relationships/image" Target="../media/image2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9.png"/><Relationship Id="rId4" Type="http://schemas.openxmlformats.org/officeDocument/2006/relationships/image" Target="../media/image9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9.png"/><Relationship Id="rId4" Type="http://schemas.openxmlformats.org/officeDocument/2006/relationships/image" Target="../media/image85.png"/><Relationship Id="rId5" Type="http://schemas.openxmlformats.org/officeDocument/2006/relationships/image" Target="../media/image19.png"/><Relationship Id="rId6" Type="http://schemas.openxmlformats.org/officeDocument/2006/relationships/image" Target="../media/image11.png"/><Relationship Id="rId7" Type="http://schemas.openxmlformats.org/officeDocument/2006/relationships/image" Target="../media/image13.png"/><Relationship Id="rId8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9.png"/><Relationship Id="rId4" Type="http://schemas.openxmlformats.org/officeDocument/2006/relationships/image" Target="../media/image10.png"/><Relationship Id="rId5" Type="http://schemas.openxmlformats.org/officeDocument/2006/relationships/image" Target="../media/image2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9.png"/><Relationship Id="rId4" Type="http://schemas.openxmlformats.org/officeDocument/2006/relationships/image" Target="../media/image10.png"/><Relationship Id="rId5" Type="http://schemas.openxmlformats.org/officeDocument/2006/relationships/image" Target="../media/image2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9.png"/><Relationship Id="rId4" Type="http://schemas.openxmlformats.org/officeDocument/2006/relationships/image" Target="../media/image28.png"/><Relationship Id="rId5" Type="http://schemas.openxmlformats.org/officeDocument/2006/relationships/image" Target="../media/image89.png"/><Relationship Id="rId6" Type="http://schemas.openxmlformats.org/officeDocument/2006/relationships/image" Target="../media/image1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9.png"/><Relationship Id="rId4" Type="http://schemas.openxmlformats.org/officeDocument/2006/relationships/image" Target="../media/image90.png"/><Relationship Id="rId5" Type="http://schemas.openxmlformats.org/officeDocument/2006/relationships/image" Target="../media/image94.png"/><Relationship Id="rId6" Type="http://schemas.openxmlformats.org/officeDocument/2006/relationships/image" Target="../media/image9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9.png"/><Relationship Id="rId4" Type="http://schemas.openxmlformats.org/officeDocument/2006/relationships/image" Target="../media/image98.png"/><Relationship Id="rId9" Type="http://schemas.openxmlformats.org/officeDocument/2006/relationships/image" Target="../media/image105.png"/><Relationship Id="rId5" Type="http://schemas.openxmlformats.org/officeDocument/2006/relationships/image" Target="../media/image99.png"/><Relationship Id="rId6" Type="http://schemas.openxmlformats.org/officeDocument/2006/relationships/image" Target="../media/image107.png"/><Relationship Id="rId7" Type="http://schemas.openxmlformats.org/officeDocument/2006/relationships/image" Target="../media/image102.png"/><Relationship Id="rId8" Type="http://schemas.openxmlformats.org/officeDocument/2006/relationships/image" Target="../media/image10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9.png"/><Relationship Id="rId4" Type="http://schemas.openxmlformats.org/officeDocument/2006/relationships/image" Target="../media/image101.png"/><Relationship Id="rId5" Type="http://schemas.openxmlformats.org/officeDocument/2006/relationships/image" Target="../media/image9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9.png"/><Relationship Id="rId4" Type="http://schemas.openxmlformats.org/officeDocument/2006/relationships/image" Target="../media/image100.png"/><Relationship Id="rId5" Type="http://schemas.openxmlformats.org/officeDocument/2006/relationships/image" Target="../media/image10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9.png"/><Relationship Id="rId4" Type="http://schemas.openxmlformats.org/officeDocument/2006/relationships/image" Target="../media/image104.png"/><Relationship Id="rId5" Type="http://schemas.openxmlformats.org/officeDocument/2006/relationships/image" Target="../media/image108.png"/><Relationship Id="rId6" Type="http://schemas.openxmlformats.org/officeDocument/2006/relationships/image" Target="../media/image109.png"/></Relationships>
</file>

<file path=ppt/slides/_rels/slide27.xml.rels><?xml version="1.0" encoding="UTF-8" standalone="yes"?><Relationships xmlns="http://schemas.openxmlformats.org/package/2006/relationships"><Relationship Id="rId11" Type="http://schemas.openxmlformats.org/officeDocument/2006/relationships/image" Target="../media/image11.png"/><Relationship Id="rId10" Type="http://schemas.openxmlformats.org/officeDocument/2006/relationships/image" Target="../media/image10.png"/><Relationship Id="rId13" Type="http://schemas.openxmlformats.org/officeDocument/2006/relationships/image" Target="../media/image14.png"/><Relationship Id="rId1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9.png"/><Relationship Id="rId4" Type="http://schemas.openxmlformats.org/officeDocument/2006/relationships/image" Target="../media/image5.png"/><Relationship Id="rId9" Type="http://schemas.openxmlformats.org/officeDocument/2006/relationships/image" Target="../media/image9.png"/><Relationship Id="rId15" Type="http://schemas.openxmlformats.org/officeDocument/2006/relationships/image" Target="../media/image19.png"/><Relationship Id="rId14" Type="http://schemas.openxmlformats.org/officeDocument/2006/relationships/image" Target="../media/image17.png"/><Relationship Id="rId17" Type="http://schemas.openxmlformats.org/officeDocument/2006/relationships/image" Target="../media/image21.png"/><Relationship Id="rId16" Type="http://schemas.openxmlformats.org/officeDocument/2006/relationships/image" Target="../media/image27.png"/><Relationship Id="rId5" Type="http://schemas.openxmlformats.org/officeDocument/2006/relationships/image" Target="../media/image3.png"/><Relationship Id="rId19" Type="http://schemas.openxmlformats.org/officeDocument/2006/relationships/image" Target="../media/image24.png"/><Relationship Id="rId6" Type="http://schemas.openxmlformats.org/officeDocument/2006/relationships/image" Target="../media/image15.png"/><Relationship Id="rId18" Type="http://schemas.openxmlformats.org/officeDocument/2006/relationships/image" Target="../media/image13.png"/><Relationship Id="rId7" Type="http://schemas.openxmlformats.org/officeDocument/2006/relationships/image" Target="../media/image8.png"/><Relationship Id="rId8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9.png"/><Relationship Id="rId4" Type="http://schemas.openxmlformats.org/officeDocument/2006/relationships/image" Target="../media/image17.png"/><Relationship Id="rId5" Type="http://schemas.openxmlformats.org/officeDocument/2006/relationships/image" Target="../media/image60.png"/><Relationship Id="rId6" Type="http://schemas.openxmlformats.org/officeDocument/2006/relationships/image" Target="../media/image28.png"/><Relationship Id="rId7" Type="http://schemas.openxmlformats.org/officeDocument/2006/relationships/image" Target="../media/image38.png"/></Relationships>
</file>

<file path=ppt/slides/_rels/slide4.xml.rels><?xml version="1.0" encoding="UTF-8" standalone="yes"?><Relationships xmlns="http://schemas.openxmlformats.org/package/2006/relationships"><Relationship Id="rId10" Type="http://schemas.openxmlformats.org/officeDocument/2006/relationships/image" Target="../media/image40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9.png"/><Relationship Id="rId4" Type="http://schemas.openxmlformats.org/officeDocument/2006/relationships/image" Target="../media/image31.png"/><Relationship Id="rId9" Type="http://schemas.openxmlformats.org/officeDocument/2006/relationships/image" Target="../media/image15.png"/><Relationship Id="rId5" Type="http://schemas.openxmlformats.org/officeDocument/2006/relationships/image" Target="../media/image34.png"/><Relationship Id="rId6" Type="http://schemas.openxmlformats.org/officeDocument/2006/relationships/image" Target="../media/image24.png"/><Relationship Id="rId7" Type="http://schemas.openxmlformats.org/officeDocument/2006/relationships/image" Target="../media/image2.png"/><Relationship Id="rId8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2.png"/><Relationship Id="rId6" Type="http://schemas.openxmlformats.org/officeDocument/2006/relationships/image" Target="../media/image3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9.png"/><Relationship Id="rId4" Type="http://schemas.openxmlformats.org/officeDocument/2006/relationships/image" Target="../media/image10.png"/><Relationship Id="rId5" Type="http://schemas.openxmlformats.org/officeDocument/2006/relationships/image" Target="../media/image2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9.png"/><Relationship Id="rId4" Type="http://schemas.openxmlformats.org/officeDocument/2006/relationships/image" Target="../media/image5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9.png"/><Relationship Id="rId4" Type="http://schemas.openxmlformats.org/officeDocument/2006/relationships/image" Target="../media/image5.png"/><Relationship Id="rId5" Type="http://schemas.openxmlformats.org/officeDocument/2006/relationships/image" Target="../media/image39.png"/><Relationship Id="rId6" Type="http://schemas.openxmlformats.org/officeDocument/2006/relationships/image" Target="../media/image42.png"/></Relationships>
</file>

<file path=ppt/slides/_rels/slide9.xml.rels><?xml version="1.0" encoding="UTF-8" standalone="yes"?><Relationships xmlns="http://schemas.openxmlformats.org/package/2006/relationships"><Relationship Id="rId11" Type="http://schemas.openxmlformats.org/officeDocument/2006/relationships/image" Target="../media/image49.png"/><Relationship Id="rId10" Type="http://schemas.openxmlformats.org/officeDocument/2006/relationships/image" Target="../media/image48.png"/><Relationship Id="rId13" Type="http://schemas.openxmlformats.org/officeDocument/2006/relationships/image" Target="../media/image51.png"/><Relationship Id="rId12" Type="http://schemas.openxmlformats.org/officeDocument/2006/relationships/image" Target="../media/image50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9.png"/><Relationship Id="rId4" Type="http://schemas.openxmlformats.org/officeDocument/2006/relationships/image" Target="../media/image45.png"/><Relationship Id="rId9" Type="http://schemas.openxmlformats.org/officeDocument/2006/relationships/image" Target="../media/image64.png"/><Relationship Id="rId15" Type="http://schemas.openxmlformats.org/officeDocument/2006/relationships/image" Target="../media/image57.png"/><Relationship Id="rId14" Type="http://schemas.openxmlformats.org/officeDocument/2006/relationships/image" Target="../media/image62.png"/><Relationship Id="rId5" Type="http://schemas.openxmlformats.org/officeDocument/2006/relationships/image" Target="../media/image43.png"/><Relationship Id="rId6" Type="http://schemas.openxmlformats.org/officeDocument/2006/relationships/image" Target="../media/image46.png"/><Relationship Id="rId7" Type="http://schemas.openxmlformats.org/officeDocument/2006/relationships/image" Target="../media/image52.png"/><Relationship Id="rId8" Type="http://schemas.openxmlformats.org/officeDocument/2006/relationships/image" Target="../media/image5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CEF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03391" y="-41175"/>
            <a:ext cx="131978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>
            <p:ph type="ctrTitle"/>
          </p:nvPr>
        </p:nvSpPr>
        <p:spPr>
          <a:xfrm>
            <a:off x="273999" y="2240650"/>
            <a:ext cx="8520600" cy="700500"/>
          </a:xfrm>
          <a:prstGeom prst="rect">
            <a:avLst/>
          </a:prstGeom>
          <a:effectLst>
            <a:outerShdw blurRad="57150" rotWithShape="0" algn="bl" dir="5220000" dist="38100">
              <a:srgbClr val="000000">
                <a:alpha val="40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it" sz="3000">
                <a:solidFill>
                  <a:srgbClr val="351C75"/>
                </a:solidFill>
                <a:latin typeface="Bitter ExtraBold"/>
                <a:ea typeface="Bitter ExtraBold"/>
                <a:cs typeface="Bitter ExtraBold"/>
                <a:sym typeface="Bitter ExtraBold"/>
              </a:rPr>
              <a:t>MYCOLOGIST</a:t>
            </a:r>
            <a:endParaRPr sz="3000">
              <a:solidFill>
                <a:srgbClr val="351C75"/>
              </a:solidFill>
              <a:latin typeface="Bitter ExtraBold"/>
              <a:ea typeface="Bitter ExtraBold"/>
              <a:cs typeface="Bitter ExtraBold"/>
              <a:sym typeface="Bitter ExtraBold"/>
            </a:endParaRPr>
          </a:p>
        </p:txBody>
      </p:sp>
      <p:sp>
        <p:nvSpPr>
          <p:cNvPr id="56" name="Google Shape;56;p13"/>
          <p:cNvSpPr txBox="1"/>
          <p:nvPr>
            <p:ph idx="1" type="subTitle"/>
          </p:nvPr>
        </p:nvSpPr>
        <p:spPr>
          <a:xfrm>
            <a:off x="250899" y="2872574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2000">
                <a:latin typeface="Bitter"/>
                <a:ea typeface="Bitter"/>
                <a:cs typeface="Bitter"/>
                <a:sym typeface="Bitter"/>
              </a:rPr>
              <a:t>Classificatore di funghi velenosi</a:t>
            </a:r>
            <a:endParaRPr sz="2000"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57" name="Google Shape;57;p13"/>
          <p:cNvSpPr txBox="1"/>
          <p:nvPr/>
        </p:nvSpPr>
        <p:spPr>
          <a:xfrm>
            <a:off x="2672611" y="3290512"/>
            <a:ext cx="3742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it" sz="1200" u="sng">
                <a:solidFill>
                  <a:schemeClr val="dk2"/>
                </a:solidFill>
              </a:rPr>
              <a:t>Di Nicolò Gallotta (</a:t>
            </a:r>
            <a:r>
              <a:rPr i="1" lang="it" sz="1200" u="sng">
                <a:solidFill>
                  <a:schemeClr val="dk2"/>
                </a:solidFill>
              </a:rPr>
              <a:t>0512114639, </a:t>
            </a:r>
            <a:r>
              <a:rPr i="1" lang="it" sz="1200" u="sng">
                <a:solidFill>
                  <a:schemeClr val="dk2"/>
                </a:solidFill>
              </a:rPr>
              <a:t>UNISA Informatica)</a:t>
            </a:r>
            <a:endParaRPr i="1" sz="1200" u="sng">
              <a:solidFill>
                <a:schemeClr val="dk2"/>
              </a:solidFill>
            </a:endParaRPr>
          </a:p>
        </p:txBody>
      </p:sp>
      <p:pic>
        <p:nvPicPr>
          <p:cNvPr id="58" name="Google Shape;58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72124" y="182400"/>
            <a:ext cx="2343150" cy="2343150"/>
          </a:xfrm>
          <a:prstGeom prst="rect">
            <a:avLst/>
          </a:prstGeom>
          <a:noFill/>
          <a:ln>
            <a:noFill/>
          </a:ln>
          <a:effectLst>
            <a:outerShdw blurRad="85725" rotWithShape="0" algn="bl" dist="57150">
              <a:srgbClr val="000000">
                <a:alpha val="40000"/>
              </a:srgbClr>
            </a:outerShdw>
          </a:effectLst>
        </p:spPr>
      </p:pic>
      <p:pic>
        <p:nvPicPr>
          <p:cNvPr id="59" name="Google Shape;59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0975" y="4527500"/>
            <a:ext cx="521850" cy="52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113925" y="4379649"/>
            <a:ext cx="700500" cy="70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46634" y="-41175"/>
            <a:ext cx="131978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23000" y="4451825"/>
            <a:ext cx="578275" cy="57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83700" y="4181025"/>
            <a:ext cx="792600" cy="88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flipH="1">
            <a:off x="1584075" y="4558465"/>
            <a:ext cx="459950" cy="459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926575" y="4299600"/>
            <a:ext cx="792600" cy="79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519550" y="4348850"/>
            <a:ext cx="700500" cy="74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3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543175" y="4345650"/>
            <a:ext cx="700500" cy="70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3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3073125" y="4393987"/>
            <a:ext cx="650700" cy="65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3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4144900" y="4237487"/>
            <a:ext cx="792600" cy="79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3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8856224" y="4369476"/>
            <a:ext cx="650700" cy="65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96875" y="4620525"/>
            <a:ext cx="459950" cy="45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3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6679875" y="4379400"/>
            <a:ext cx="650700" cy="65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633225" y="4558450"/>
            <a:ext cx="459950" cy="45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3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7729900" y="4504277"/>
            <a:ext cx="521850" cy="52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3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 flipH="1">
            <a:off x="8145077" y="4393650"/>
            <a:ext cx="650700" cy="65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3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7196825" y="4346824"/>
            <a:ext cx="700500" cy="70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3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5734075" y="4425050"/>
            <a:ext cx="700500" cy="70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3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5206175" y="4384638"/>
            <a:ext cx="650700" cy="65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3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4676725" y="4345649"/>
            <a:ext cx="700500" cy="70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3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-46200" y="4983475"/>
            <a:ext cx="9239823" cy="16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3"/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-1148350" y="-1803525"/>
            <a:ext cx="2609700" cy="260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3"/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7701675" y="-1728425"/>
            <a:ext cx="2609700" cy="260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CEF"/>
        </a:solidFill>
      </p:bgPr>
    </p:bg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6200" y="-15400"/>
            <a:ext cx="782500" cy="5189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8416675" y="-15400"/>
            <a:ext cx="782500" cy="5189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69920">
            <a:off x="1336701" y="1315549"/>
            <a:ext cx="626750" cy="626750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2"/>
          <p:cNvSpPr/>
          <p:nvPr/>
        </p:nvSpPr>
        <p:spPr>
          <a:xfrm flipH="1">
            <a:off x="1654675" y="1800950"/>
            <a:ext cx="839400" cy="8469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FFF2CC"/>
              </a:gs>
              <a:gs pos="100000">
                <a:srgbClr val="FAD25C"/>
              </a:gs>
            </a:gsLst>
            <a:lin ang="10800025" scaled="0"/>
          </a:gra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22"/>
          <p:cNvSpPr txBox="1"/>
          <p:nvPr/>
        </p:nvSpPr>
        <p:spPr>
          <a:xfrm>
            <a:off x="2739400" y="1702701"/>
            <a:ext cx="61461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3000">
                <a:solidFill>
                  <a:schemeClr val="dk2"/>
                </a:solidFill>
                <a:latin typeface="Bitter"/>
                <a:ea typeface="Bitter"/>
                <a:cs typeface="Bitter"/>
                <a:sym typeface="Bitter"/>
              </a:rPr>
              <a:t>Analisi e manipolazione </a:t>
            </a:r>
            <a:endParaRPr b="1" sz="3000">
              <a:solidFill>
                <a:schemeClr val="dk2"/>
              </a:solidFill>
              <a:latin typeface="Bitter"/>
              <a:ea typeface="Bitter"/>
              <a:cs typeface="Bitter"/>
              <a:sym typeface="Bit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3000">
                <a:solidFill>
                  <a:schemeClr val="dk2"/>
                </a:solidFill>
                <a:latin typeface="Bitter"/>
                <a:ea typeface="Bitter"/>
                <a:cs typeface="Bitter"/>
                <a:sym typeface="Bitter"/>
              </a:rPr>
              <a:t>dei dati</a:t>
            </a:r>
            <a:endParaRPr b="1" sz="3000">
              <a:solidFill>
                <a:schemeClr val="dk2"/>
              </a:solidFill>
              <a:latin typeface="Bitter"/>
              <a:ea typeface="Bitter"/>
              <a:cs typeface="Bitter"/>
              <a:sym typeface="Bit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212" name="Google Shape;212;p22"/>
          <p:cNvSpPr txBox="1"/>
          <p:nvPr/>
        </p:nvSpPr>
        <p:spPr>
          <a:xfrm>
            <a:off x="1851675" y="1832050"/>
            <a:ext cx="703200" cy="1077300"/>
          </a:xfrm>
          <a:prstGeom prst="rect">
            <a:avLst/>
          </a:prstGeom>
          <a:noFill/>
          <a:ln>
            <a:noFill/>
          </a:ln>
          <a:effectLst>
            <a:outerShdw rotWithShape="0" algn="bl" dir="13620000" dist="9525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4000"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rPr>
              <a:t>3</a:t>
            </a:r>
            <a:endParaRPr b="1" sz="4000">
              <a:solidFill>
                <a:schemeClr val="lt1"/>
              </a:solidFill>
              <a:latin typeface="Bitter"/>
              <a:ea typeface="Bitter"/>
              <a:cs typeface="Bitter"/>
              <a:sym typeface="Bit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pic>
        <p:nvPicPr>
          <p:cNvPr id="213" name="Google Shape;213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6662100" y="4012621"/>
            <a:ext cx="476817" cy="5119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85027" y="3748450"/>
            <a:ext cx="755724" cy="81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CEF"/>
        </a:solidFill>
      </p:bgPr>
    </p:bg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21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6200" y="-15400"/>
            <a:ext cx="782500" cy="5189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8416675" y="-15400"/>
            <a:ext cx="782500" cy="5189699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23"/>
          <p:cNvSpPr txBox="1"/>
          <p:nvPr/>
        </p:nvSpPr>
        <p:spPr>
          <a:xfrm>
            <a:off x="2550475" y="763900"/>
            <a:ext cx="4344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3000">
                <a:solidFill>
                  <a:schemeClr val="dk2"/>
                </a:solidFill>
                <a:latin typeface="Bitter"/>
                <a:ea typeface="Bitter"/>
                <a:cs typeface="Bitter"/>
                <a:sym typeface="Bitter"/>
              </a:rPr>
              <a:t>Variabile dipendente</a:t>
            </a:r>
            <a:endParaRPr b="1" sz="3000">
              <a:solidFill>
                <a:schemeClr val="dk2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pic>
        <p:nvPicPr>
          <p:cNvPr id="222" name="Google Shape;222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8616888">
            <a:off x="2940879" y="1434454"/>
            <a:ext cx="1298592" cy="12985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 rot="8616888">
            <a:off x="4769679" y="1434454"/>
            <a:ext cx="1298592" cy="12985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14152" y="2640775"/>
            <a:ext cx="1357050" cy="1357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68425" y="2667725"/>
            <a:ext cx="1303150" cy="1303150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23"/>
          <p:cNvSpPr txBox="1"/>
          <p:nvPr/>
        </p:nvSpPr>
        <p:spPr>
          <a:xfrm>
            <a:off x="2271475" y="3997825"/>
            <a:ext cx="1101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it" sz="1800">
                <a:solidFill>
                  <a:srgbClr val="49C614"/>
                </a:solidFill>
                <a:latin typeface="Bitter"/>
                <a:ea typeface="Bitter"/>
                <a:cs typeface="Bitter"/>
                <a:sym typeface="Bitter"/>
              </a:rPr>
              <a:t>edible</a:t>
            </a:r>
            <a:endParaRPr b="1" i="1" sz="1800">
              <a:solidFill>
                <a:srgbClr val="49C614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227" name="Google Shape;227;p23"/>
          <p:cNvSpPr txBox="1"/>
          <p:nvPr/>
        </p:nvSpPr>
        <p:spPr>
          <a:xfrm>
            <a:off x="5708700" y="3951625"/>
            <a:ext cx="1356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it" sz="1800">
                <a:solidFill>
                  <a:srgbClr val="A164C3"/>
                </a:solidFill>
                <a:latin typeface="Bitter"/>
                <a:ea typeface="Bitter"/>
                <a:cs typeface="Bitter"/>
                <a:sym typeface="Bitter"/>
              </a:rPr>
              <a:t>poisonous</a:t>
            </a:r>
            <a:endParaRPr b="1" i="1" sz="1800">
              <a:solidFill>
                <a:srgbClr val="A164C3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CEF"/>
        </a:solidFill>
      </p:bgPr>
    </p:bg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Google Shape;23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6200" y="-15400"/>
            <a:ext cx="782500" cy="5189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8416675" y="-15400"/>
            <a:ext cx="782500" cy="5189699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24"/>
          <p:cNvSpPr txBox="1"/>
          <p:nvPr/>
        </p:nvSpPr>
        <p:spPr>
          <a:xfrm>
            <a:off x="2898875" y="920000"/>
            <a:ext cx="3331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solidFill>
                  <a:schemeClr val="dk2"/>
                </a:solidFill>
                <a:latin typeface="Bitter"/>
                <a:ea typeface="Bitter"/>
                <a:cs typeface="Bitter"/>
                <a:sym typeface="Bitter"/>
              </a:rPr>
              <a:t>Ci sono dei </a:t>
            </a:r>
            <a:r>
              <a:rPr b="1" lang="it" sz="1800">
                <a:solidFill>
                  <a:schemeClr val="dk2"/>
                </a:solidFill>
                <a:latin typeface="Bitter"/>
                <a:ea typeface="Bitter"/>
                <a:cs typeface="Bitter"/>
                <a:sym typeface="Bitter"/>
              </a:rPr>
              <a:t>valori mancanti</a:t>
            </a:r>
            <a:r>
              <a:rPr lang="it" sz="1800">
                <a:solidFill>
                  <a:schemeClr val="dk2"/>
                </a:solidFill>
                <a:latin typeface="Bitter"/>
                <a:ea typeface="Bitter"/>
                <a:cs typeface="Bitter"/>
                <a:sym typeface="Bitter"/>
              </a:rPr>
              <a:t>!</a:t>
            </a:r>
            <a:endParaRPr sz="1800">
              <a:solidFill>
                <a:schemeClr val="dk2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235" name="Google Shape;235;p24"/>
          <p:cNvSpPr/>
          <p:nvPr/>
        </p:nvSpPr>
        <p:spPr>
          <a:xfrm>
            <a:off x="1060975" y="826000"/>
            <a:ext cx="1352700" cy="3571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6" name="Google Shape;236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6350" y="823729"/>
            <a:ext cx="1352700" cy="3572272"/>
          </a:xfrm>
          <a:prstGeom prst="rect">
            <a:avLst/>
          </a:prstGeom>
          <a:noFill/>
          <a:ln>
            <a:noFill/>
          </a:ln>
          <a:effectLst>
            <a:outerShdw blurRad="200025" rotWithShape="0" algn="bl" dist="38100">
              <a:srgbClr val="000000">
                <a:alpha val="40000"/>
              </a:srgbClr>
            </a:outerShdw>
          </a:effectLst>
        </p:spPr>
      </p:pic>
      <p:sp>
        <p:nvSpPr>
          <p:cNvPr id="237" name="Google Shape;237;p24"/>
          <p:cNvSpPr txBox="1"/>
          <p:nvPr/>
        </p:nvSpPr>
        <p:spPr>
          <a:xfrm>
            <a:off x="2898875" y="2457950"/>
            <a:ext cx="53331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solidFill>
                  <a:schemeClr val="dk2"/>
                </a:solidFill>
                <a:latin typeface="Bitter"/>
                <a:ea typeface="Bitter"/>
                <a:cs typeface="Bitter"/>
                <a:sym typeface="Bitter"/>
              </a:rPr>
              <a:t>Fortunatamente, ’</a:t>
            </a:r>
            <a:r>
              <a:rPr i="1" lang="it" sz="1800">
                <a:solidFill>
                  <a:schemeClr val="dk2"/>
                </a:solidFill>
                <a:latin typeface="Bitter"/>
                <a:ea typeface="Bitter"/>
                <a:cs typeface="Bitter"/>
                <a:sym typeface="Bitter"/>
              </a:rPr>
              <a:t>stalk-root</a:t>
            </a:r>
            <a:r>
              <a:rPr lang="it" sz="1800">
                <a:solidFill>
                  <a:schemeClr val="dk2"/>
                </a:solidFill>
                <a:latin typeface="Bitter"/>
                <a:ea typeface="Bitter"/>
                <a:cs typeface="Bitter"/>
                <a:sym typeface="Bitter"/>
              </a:rPr>
              <a:t>’ è l’unica colonna </a:t>
            </a:r>
            <a:endParaRPr sz="1800">
              <a:solidFill>
                <a:schemeClr val="dk2"/>
              </a:solidFill>
              <a:latin typeface="Bitter"/>
              <a:ea typeface="Bitter"/>
              <a:cs typeface="Bitter"/>
              <a:sym typeface="Bit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solidFill>
                  <a:schemeClr val="dk2"/>
                </a:solidFill>
                <a:latin typeface="Bitter"/>
                <a:ea typeface="Bitter"/>
                <a:cs typeface="Bitter"/>
                <a:sym typeface="Bitter"/>
              </a:rPr>
              <a:t>che presenta questa lacuna.</a:t>
            </a:r>
            <a:endParaRPr sz="1800">
              <a:solidFill>
                <a:schemeClr val="dk2"/>
              </a:solidFill>
              <a:latin typeface="Bitter"/>
              <a:ea typeface="Bitter"/>
              <a:cs typeface="Bitter"/>
              <a:sym typeface="Bit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238" name="Google Shape;238;p24"/>
          <p:cNvSpPr txBox="1"/>
          <p:nvPr/>
        </p:nvSpPr>
        <p:spPr>
          <a:xfrm>
            <a:off x="2907375" y="1642850"/>
            <a:ext cx="2775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solidFill>
                  <a:schemeClr val="dk2"/>
                </a:solidFill>
                <a:latin typeface="Bitter"/>
                <a:ea typeface="Bitter"/>
                <a:cs typeface="Bitter"/>
                <a:sym typeface="Bitter"/>
              </a:rPr>
              <a:t>In totale, sono </a:t>
            </a:r>
            <a:r>
              <a:rPr b="1" lang="it" sz="1800">
                <a:solidFill>
                  <a:schemeClr val="dk2"/>
                </a:solidFill>
                <a:latin typeface="Bitter"/>
                <a:ea typeface="Bitter"/>
                <a:cs typeface="Bitter"/>
                <a:sym typeface="Bitter"/>
              </a:rPr>
              <a:t>2480</a:t>
            </a:r>
            <a:r>
              <a:rPr lang="it" sz="1800">
                <a:solidFill>
                  <a:schemeClr val="dk2"/>
                </a:solidFill>
                <a:latin typeface="Bitter"/>
                <a:ea typeface="Bitter"/>
                <a:cs typeface="Bitter"/>
                <a:sym typeface="Bitter"/>
              </a:rPr>
              <a:t>.</a:t>
            </a:r>
            <a:endParaRPr sz="1800">
              <a:solidFill>
                <a:schemeClr val="dk2"/>
              </a:solidFill>
              <a:latin typeface="Bitter"/>
              <a:ea typeface="Bitter"/>
              <a:cs typeface="Bitter"/>
              <a:sym typeface="Bit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239" name="Google Shape;239;p24"/>
          <p:cNvSpPr txBox="1"/>
          <p:nvPr/>
        </p:nvSpPr>
        <p:spPr>
          <a:xfrm>
            <a:off x="2898875" y="3282200"/>
            <a:ext cx="53331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solidFill>
                  <a:schemeClr val="dk2"/>
                </a:solidFill>
                <a:latin typeface="Bitter"/>
                <a:ea typeface="Bitter"/>
                <a:cs typeface="Bitter"/>
                <a:sym typeface="Bitter"/>
              </a:rPr>
              <a:t>Per evitare problemi dovuti ad un’eventuale</a:t>
            </a:r>
            <a:endParaRPr sz="1800">
              <a:solidFill>
                <a:schemeClr val="dk2"/>
              </a:solidFill>
              <a:latin typeface="Bitter"/>
              <a:ea typeface="Bitter"/>
              <a:cs typeface="Bitter"/>
              <a:sym typeface="Bit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solidFill>
                  <a:schemeClr val="dk2"/>
                </a:solidFill>
                <a:latin typeface="Bitter"/>
                <a:ea typeface="Bitter"/>
                <a:cs typeface="Bitter"/>
                <a:sym typeface="Bitter"/>
              </a:rPr>
              <a:t>eliminazione, si è scelto di utilizzare la </a:t>
            </a:r>
            <a:r>
              <a:rPr b="1" lang="it" sz="1800">
                <a:solidFill>
                  <a:schemeClr val="dk2"/>
                </a:solidFill>
                <a:latin typeface="Bitter"/>
                <a:ea typeface="Bitter"/>
                <a:cs typeface="Bitter"/>
                <a:sym typeface="Bitter"/>
              </a:rPr>
              <a:t>moda</a:t>
            </a:r>
            <a:r>
              <a:rPr lang="it" sz="1800">
                <a:solidFill>
                  <a:schemeClr val="dk2"/>
                </a:solidFill>
                <a:latin typeface="Bitter"/>
                <a:ea typeface="Bitter"/>
                <a:cs typeface="Bitter"/>
                <a:sym typeface="Bitter"/>
              </a:rPr>
              <a:t> per</a:t>
            </a:r>
            <a:endParaRPr sz="1800">
              <a:solidFill>
                <a:schemeClr val="dk2"/>
              </a:solidFill>
              <a:latin typeface="Bitter"/>
              <a:ea typeface="Bitter"/>
              <a:cs typeface="Bitter"/>
              <a:sym typeface="Bit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solidFill>
                  <a:schemeClr val="dk2"/>
                </a:solidFill>
                <a:latin typeface="Bitter"/>
                <a:ea typeface="Bitter"/>
                <a:cs typeface="Bitter"/>
                <a:sym typeface="Bitter"/>
              </a:rPr>
              <a:t>l’imputazione.</a:t>
            </a:r>
            <a:endParaRPr sz="1800">
              <a:solidFill>
                <a:schemeClr val="dk2"/>
              </a:solidFill>
              <a:latin typeface="Bitter"/>
              <a:ea typeface="Bitter"/>
              <a:cs typeface="Bitter"/>
              <a:sym typeface="Bit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pic>
        <p:nvPicPr>
          <p:cNvPr id="240" name="Google Shape;240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17275" y="866701"/>
            <a:ext cx="1278500" cy="1255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67188" y="586875"/>
            <a:ext cx="733525" cy="7201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CEF"/>
        </a:solidFill>
      </p:bgPr>
    </p:bg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Google Shape;24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6200" y="-15400"/>
            <a:ext cx="782500" cy="5189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8416675" y="-15400"/>
            <a:ext cx="782500" cy="5189699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25"/>
          <p:cNvSpPr txBox="1"/>
          <p:nvPr/>
        </p:nvSpPr>
        <p:spPr>
          <a:xfrm>
            <a:off x="750525" y="217200"/>
            <a:ext cx="759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2"/>
                </a:solidFill>
                <a:latin typeface="Bitter"/>
                <a:ea typeface="Bitter"/>
                <a:cs typeface="Bitter"/>
                <a:sym typeface="Bitter"/>
              </a:rPr>
              <a:t>Osserviamo ora alcune delle distribuzioni delle features rispetto alla variabile dipendente:</a:t>
            </a:r>
            <a:endParaRPr>
              <a:solidFill>
                <a:schemeClr val="dk2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249" name="Google Shape;249;p25"/>
          <p:cNvSpPr/>
          <p:nvPr/>
        </p:nvSpPr>
        <p:spPr>
          <a:xfrm>
            <a:off x="1645375" y="693775"/>
            <a:ext cx="2504100" cy="1878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0" name="Google Shape;250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43800" y="693600"/>
            <a:ext cx="2504192" cy="18781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300000" dist="19050">
              <a:srgbClr val="000000">
                <a:alpha val="50000"/>
              </a:srgbClr>
            </a:outerShdw>
          </a:effectLst>
        </p:spPr>
      </p:pic>
      <p:sp>
        <p:nvSpPr>
          <p:cNvPr id="251" name="Google Shape;251;p25"/>
          <p:cNvSpPr/>
          <p:nvPr/>
        </p:nvSpPr>
        <p:spPr>
          <a:xfrm>
            <a:off x="4559051" y="693775"/>
            <a:ext cx="2504100" cy="1878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25"/>
          <p:cNvSpPr/>
          <p:nvPr/>
        </p:nvSpPr>
        <p:spPr>
          <a:xfrm>
            <a:off x="1645375" y="2976575"/>
            <a:ext cx="2504100" cy="1878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25"/>
          <p:cNvSpPr/>
          <p:nvPr/>
        </p:nvSpPr>
        <p:spPr>
          <a:xfrm>
            <a:off x="4559051" y="2984275"/>
            <a:ext cx="2504100" cy="1878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4" name="Google Shape;254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59001" y="693600"/>
            <a:ext cx="2504200" cy="18781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300000" dist="19050">
              <a:srgbClr val="000000">
                <a:alpha val="50000"/>
              </a:srgbClr>
            </a:outerShdw>
          </a:effectLst>
        </p:spPr>
      </p:pic>
      <p:pic>
        <p:nvPicPr>
          <p:cNvPr id="255" name="Google Shape;255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43800" y="2976650"/>
            <a:ext cx="2504200" cy="18781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300000" dist="19050">
              <a:srgbClr val="000000">
                <a:alpha val="50000"/>
              </a:srgbClr>
            </a:outerShdw>
          </a:effectLst>
        </p:spPr>
      </p:pic>
      <p:pic>
        <p:nvPicPr>
          <p:cNvPr id="256" name="Google Shape;256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58999" y="2984350"/>
            <a:ext cx="2504200" cy="18781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300000" dist="19050">
              <a:srgbClr val="000000">
                <a:alpha val="50000"/>
              </a:srgbClr>
            </a:outerShdw>
          </a:effectLst>
        </p:spPr>
      </p:pic>
      <p:cxnSp>
        <p:nvCxnSpPr>
          <p:cNvPr id="257" name="Google Shape;257;p25"/>
          <p:cNvCxnSpPr/>
          <p:nvPr/>
        </p:nvCxnSpPr>
        <p:spPr>
          <a:xfrm>
            <a:off x="4358125" y="754575"/>
            <a:ext cx="7800" cy="403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lgDash"/>
            <a:round/>
            <a:headEnd len="med" w="med" type="none"/>
            <a:tailEnd len="med" w="med" type="none"/>
          </a:ln>
        </p:spPr>
      </p:cxnSp>
      <p:cxnSp>
        <p:nvCxnSpPr>
          <p:cNvPr id="258" name="Google Shape;258;p25"/>
          <p:cNvCxnSpPr/>
          <p:nvPr/>
        </p:nvCxnSpPr>
        <p:spPr>
          <a:xfrm rot="10800000">
            <a:off x="1701575" y="2764350"/>
            <a:ext cx="5313000" cy="15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lgDash"/>
            <a:round/>
            <a:headEnd len="med" w="med" type="none"/>
            <a:tailEnd len="med" w="med" type="none"/>
          </a:ln>
        </p:spPr>
      </p:cxnSp>
      <p:pic>
        <p:nvPicPr>
          <p:cNvPr id="259" name="Google Shape;259;p2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949325" y="2359300"/>
            <a:ext cx="825400" cy="82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CEF"/>
        </a:solidFill>
      </p:bgPr>
    </p:bg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Google Shape;26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6200" y="-15400"/>
            <a:ext cx="782500" cy="5189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8416675" y="-15400"/>
            <a:ext cx="782500" cy="5189699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26"/>
          <p:cNvSpPr txBox="1"/>
          <p:nvPr/>
        </p:nvSpPr>
        <p:spPr>
          <a:xfrm>
            <a:off x="1536800" y="209500"/>
            <a:ext cx="311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2"/>
                </a:solidFill>
                <a:latin typeface="Bitter"/>
                <a:ea typeface="Bitter"/>
                <a:cs typeface="Bitter"/>
                <a:sym typeface="Bitter"/>
              </a:rPr>
              <a:t>Queste sono le più interessanti</a:t>
            </a:r>
            <a:r>
              <a:rPr lang="it">
                <a:solidFill>
                  <a:schemeClr val="dk2"/>
                </a:solidFill>
                <a:latin typeface="Bitter"/>
                <a:ea typeface="Bitter"/>
                <a:cs typeface="Bitter"/>
                <a:sym typeface="Bitter"/>
              </a:rPr>
              <a:t>…</a:t>
            </a:r>
            <a:endParaRPr>
              <a:solidFill>
                <a:schemeClr val="dk2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267" name="Google Shape;267;p26"/>
          <p:cNvSpPr/>
          <p:nvPr/>
        </p:nvSpPr>
        <p:spPr>
          <a:xfrm>
            <a:off x="1645375" y="693775"/>
            <a:ext cx="2504100" cy="1878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8" name="Google Shape;268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43800" y="693600"/>
            <a:ext cx="2504192" cy="18781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300000" dist="19050">
              <a:srgbClr val="000000">
                <a:alpha val="50000"/>
              </a:srgbClr>
            </a:outerShdw>
          </a:effectLst>
        </p:spPr>
      </p:pic>
      <p:sp>
        <p:nvSpPr>
          <p:cNvPr id="269" name="Google Shape;269;p26"/>
          <p:cNvSpPr/>
          <p:nvPr/>
        </p:nvSpPr>
        <p:spPr>
          <a:xfrm>
            <a:off x="4559051" y="693775"/>
            <a:ext cx="2504100" cy="1878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26"/>
          <p:cNvSpPr/>
          <p:nvPr/>
        </p:nvSpPr>
        <p:spPr>
          <a:xfrm>
            <a:off x="1645375" y="2976575"/>
            <a:ext cx="2504100" cy="1878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26"/>
          <p:cNvSpPr/>
          <p:nvPr/>
        </p:nvSpPr>
        <p:spPr>
          <a:xfrm>
            <a:off x="4559051" y="2984275"/>
            <a:ext cx="2504100" cy="1878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2" name="Google Shape;272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59001" y="693600"/>
            <a:ext cx="2504200" cy="18781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300000" dist="19050">
              <a:srgbClr val="000000">
                <a:alpha val="50000"/>
              </a:srgbClr>
            </a:outerShdw>
          </a:effectLst>
        </p:spPr>
      </p:pic>
      <p:pic>
        <p:nvPicPr>
          <p:cNvPr id="273" name="Google Shape;273;p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643800" y="2976650"/>
            <a:ext cx="2504200" cy="18781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300000" dist="19050">
              <a:srgbClr val="000000">
                <a:alpha val="50000"/>
              </a:srgbClr>
            </a:outerShdw>
          </a:effectLst>
        </p:spPr>
      </p:pic>
      <p:pic>
        <p:nvPicPr>
          <p:cNvPr id="274" name="Google Shape;274;p2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558999" y="2984350"/>
            <a:ext cx="2504200" cy="18781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300000" dist="19050">
              <a:srgbClr val="000000">
                <a:alpha val="50000"/>
              </a:srgbClr>
            </a:outerShdw>
          </a:effectLst>
        </p:spPr>
      </p:pic>
      <p:cxnSp>
        <p:nvCxnSpPr>
          <p:cNvPr id="275" name="Google Shape;275;p26"/>
          <p:cNvCxnSpPr/>
          <p:nvPr/>
        </p:nvCxnSpPr>
        <p:spPr>
          <a:xfrm>
            <a:off x="4358125" y="754575"/>
            <a:ext cx="7800" cy="403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lgDash"/>
            <a:round/>
            <a:headEnd len="med" w="med" type="none"/>
            <a:tailEnd len="med" w="med" type="none"/>
          </a:ln>
        </p:spPr>
      </p:cxnSp>
      <p:cxnSp>
        <p:nvCxnSpPr>
          <p:cNvPr id="276" name="Google Shape;276;p26"/>
          <p:cNvCxnSpPr/>
          <p:nvPr/>
        </p:nvCxnSpPr>
        <p:spPr>
          <a:xfrm rot="10800000">
            <a:off x="1701575" y="2764350"/>
            <a:ext cx="5313000" cy="15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lgDash"/>
            <a:round/>
            <a:headEnd len="med" w="med" type="none"/>
            <a:tailEnd len="med" w="med" type="none"/>
          </a:ln>
        </p:spPr>
      </p:cxnSp>
      <p:pic>
        <p:nvPicPr>
          <p:cNvPr id="277" name="Google Shape;277;p2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949325" y="2359300"/>
            <a:ext cx="825400" cy="82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CEF"/>
        </a:solidFill>
      </p:bgPr>
    </p:bg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Google Shape;28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6200" y="-15400"/>
            <a:ext cx="782500" cy="5189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8416675" y="-15400"/>
            <a:ext cx="782500" cy="5189699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27"/>
          <p:cNvSpPr txBox="1"/>
          <p:nvPr/>
        </p:nvSpPr>
        <p:spPr>
          <a:xfrm>
            <a:off x="1536800" y="209500"/>
            <a:ext cx="311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2"/>
                </a:solidFill>
                <a:latin typeface="Bitter"/>
                <a:ea typeface="Bitter"/>
                <a:cs typeface="Bitter"/>
                <a:sym typeface="Bitter"/>
              </a:rPr>
              <a:t>Queste sono le più interessanti…</a:t>
            </a:r>
            <a:endParaRPr>
              <a:solidFill>
                <a:schemeClr val="dk2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285" name="Google Shape;285;p27"/>
          <p:cNvSpPr/>
          <p:nvPr/>
        </p:nvSpPr>
        <p:spPr>
          <a:xfrm>
            <a:off x="1645375" y="693775"/>
            <a:ext cx="2504100" cy="1878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6" name="Google Shape;286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43800" y="693600"/>
            <a:ext cx="2504192" cy="18781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300000" dist="19050">
              <a:srgbClr val="000000">
                <a:alpha val="50000"/>
              </a:srgbClr>
            </a:outerShdw>
          </a:effectLst>
        </p:spPr>
      </p:pic>
      <p:sp>
        <p:nvSpPr>
          <p:cNvPr id="287" name="Google Shape;287;p27"/>
          <p:cNvSpPr/>
          <p:nvPr/>
        </p:nvSpPr>
        <p:spPr>
          <a:xfrm>
            <a:off x="4559051" y="693775"/>
            <a:ext cx="2504100" cy="1878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27"/>
          <p:cNvSpPr/>
          <p:nvPr/>
        </p:nvSpPr>
        <p:spPr>
          <a:xfrm>
            <a:off x="1645375" y="2976575"/>
            <a:ext cx="2504100" cy="1878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27"/>
          <p:cNvSpPr/>
          <p:nvPr/>
        </p:nvSpPr>
        <p:spPr>
          <a:xfrm>
            <a:off x="4559051" y="2984275"/>
            <a:ext cx="2504100" cy="1878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0" name="Google Shape;290;p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59001" y="693600"/>
            <a:ext cx="2504200" cy="18781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300000" dist="19050">
              <a:srgbClr val="000000">
                <a:alpha val="50000"/>
              </a:srgbClr>
            </a:outerShdw>
          </a:effectLst>
        </p:spPr>
      </p:pic>
      <p:pic>
        <p:nvPicPr>
          <p:cNvPr id="291" name="Google Shape;291;p2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643800" y="2976650"/>
            <a:ext cx="2504200" cy="18781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300000" dist="19050">
              <a:srgbClr val="000000">
                <a:alpha val="50000"/>
              </a:srgbClr>
            </a:outerShdw>
          </a:effectLst>
        </p:spPr>
      </p:pic>
      <p:pic>
        <p:nvPicPr>
          <p:cNvPr id="292" name="Google Shape;292;p2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558999" y="2984350"/>
            <a:ext cx="2504200" cy="18781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300000" dist="19050">
              <a:srgbClr val="000000">
                <a:alpha val="50000"/>
              </a:srgbClr>
            </a:outerShdw>
          </a:effectLst>
        </p:spPr>
      </p:pic>
      <p:cxnSp>
        <p:nvCxnSpPr>
          <p:cNvPr id="293" name="Google Shape;293;p27"/>
          <p:cNvCxnSpPr/>
          <p:nvPr/>
        </p:nvCxnSpPr>
        <p:spPr>
          <a:xfrm>
            <a:off x="4358125" y="754575"/>
            <a:ext cx="7800" cy="403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lgDash"/>
            <a:round/>
            <a:headEnd len="med" w="med" type="none"/>
            <a:tailEnd len="med" w="med" type="none"/>
          </a:ln>
        </p:spPr>
      </p:cxnSp>
      <p:cxnSp>
        <p:nvCxnSpPr>
          <p:cNvPr id="294" name="Google Shape;294;p27"/>
          <p:cNvCxnSpPr/>
          <p:nvPr/>
        </p:nvCxnSpPr>
        <p:spPr>
          <a:xfrm rot="10800000">
            <a:off x="1701575" y="2764350"/>
            <a:ext cx="5313000" cy="15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lgDash"/>
            <a:round/>
            <a:headEnd len="med" w="med" type="none"/>
            <a:tailEnd len="med" w="med" type="none"/>
          </a:ln>
        </p:spPr>
      </p:cxnSp>
      <p:pic>
        <p:nvPicPr>
          <p:cNvPr id="295" name="Google Shape;295;p2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949325" y="2359300"/>
            <a:ext cx="825400" cy="82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2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216509" y="1006109"/>
            <a:ext cx="1361825" cy="136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2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157510" y="1006109"/>
            <a:ext cx="1361825" cy="136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2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216509" y="3292109"/>
            <a:ext cx="1361825" cy="136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2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157510" y="3292109"/>
            <a:ext cx="1361825" cy="1361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CEF"/>
        </a:solidFill>
      </p:bgPr>
    </p:bg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4" name="Google Shape;30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6200" y="-15400"/>
            <a:ext cx="782500" cy="5189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8416675" y="-15400"/>
            <a:ext cx="782500" cy="5189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97900" y="493588"/>
            <a:ext cx="1097075" cy="1097075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28"/>
          <p:cNvSpPr/>
          <p:nvPr/>
        </p:nvSpPr>
        <p:spPr>
          <a:xfrm>
            <a:off x="5477500" y="857325"/>
            <a:ext cx="731700" cy="369600"/>
          </a:xfrm>
          <a:prstGeom prst="striped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8" name="Google Shape;308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 rot="10800000">
            <a:off x="3584153" y="1526175"/>
            <a:ext cx="1636379" cy="1795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93750" y="828162"/>
            <a:ext cx="831771" cy="43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391325" y="828813"/>
            <a:ext cx="793574" cy="461700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28"/>
          <p:cNvSpPr/>
          <p:nvPr/>
        </p:nvSpPr>
        <p:spPr>
          <a:xfrm>
            <a:off x="3492170" y="2021051"/>
            <a:ext cx="1836300" cy="492300"/>
          </a:xfrm>
          <a:prstGeom prst="rect">
            <a:avLst/>
          </a:prstGeom>
          <a:solidFill>
            <a:srgbClr val="FFFC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385E5"/>
              </a:solidFill>
            </a:endParaRPr>
          </a:p>
        </p:txBody>
      </p:sp>
      <p:pic>
        <p:nvPicPr>
          <p:cNvPr id="312" name="Google Shape;312;p2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134274" y="829163"/>
            <a:ext cx="793575" cy="436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2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265141" y="809463"/>
            <a:ext cx="793596" cy="468098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28"/>
          <p:cNvSpPr txBox="1"/>
          <p:nvPr/>
        </p:nvSpPr>
        <p:spPr>
          <a:xfrm>
            <a:off x="3302975" y="2027325"/>
            <a:ext cx="2481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200">
                <a:solidFill>
                  <a:schemeClr val="dk2"/>
                </a:solidFill>
                <a:latin typeface="Bitter"/>
                <a:ea typeface="Bitter"/>
                <a:cs typeface="Bitter"/>
                <a:sym typeface="Bitter"/>
              </a:rPr>
              <a:t>Label encoding</a:t>
            </a:r>
            <a:endParaRPr b="1" sz="2200">
              <a:solidFill>
                <a:schemeClr val="dk2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315" name="Google Shape;315;p28"/>
          <p:cNvSpPr txBox="1"/>
          <p:nvPr/>
        </p:nvSpPr>
        <p:spPr>
          <a:xfrm>
            <a:off x="4901426" y="793737"/>
            <a:ext cx="479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000">
                <a:solidFill>
                  <a:schemeClr val="dk2"/>
                </a:solidFill>
                <a:latin typeface="Bitter"/>
                <a:ea typeface="Bitter"/>
                <a:cs typeface="Bitter"/>
                <a:sym typeface="Bitter"/>
              </a:rPr>
              <a:t>…</a:t>
            </a:r>
            <a:endParaRPr b="1" sz="2000">
              <a:solidFill>
                <a:schemeClr val="dk2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cxnSp>
        <p:nvCxnSpPr>
          <p:cNvPr id="316" name="Google Shape;316;p28"/>
          <p:cNvCxnSpPr/>
          <p:nvPr/>
        </p:nvCxnSpPr>
        <p:spPr>
          <a:xfrm>
            <a:off x="4312374" y="2005919"/>
            <a:ext cx="1773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7" name="Google Shape;317;p28"/>
          <p:cNvCxnSpPr/>
          <p:nvPr/>
        </p:nvCxnSpPr>
        <p:spPr>
          <a:xfrm>
            <a:off x="4312374" y="2535529"/>
            <a:ext cx="1773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18" name="Google Shape;318;p28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6497900" y="3389188"/>
            <a:ext cx="1097075" cy="1097075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28"/>
          <p:cNvSpPr/>
          <p:nvPr/>
        </p:nvSpPr>
        <p:spPr>
          <a:xfrm>
            <a:off x="5477500" y="3752925"/>
            <a:ext cx="731700" cy="369600"/>
          </a:xfrm>
          <a:prstGeom prst="striped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28"/>
          <p:cNvSpPr txBox="1"/>
          <p:nvPr/>
        </p:nvSpPr>
        <p:spPr>
          <a:xfrm>
            <a:off x="4901426" y="3689337"/>
            <a:ext cx="479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000">
                <a:solidFill>
                  <a:schemeClr val="dk2"/>
                </a:solidFill>
                <a:latin typeface="Bitter"/>
                <a:ea typeface="Bitter"/>
                <a:cs typeface="Bitter"/>
                <a:sym typeface="Bitter"/>
              </a:rPr>
              <a:t>…</a:t>
            </a:r>
            <a:endParaRPr b="1" sz="2000">
              <a:solidFill>
                <a:schemeClr val="dk2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321" name="Google Shape;321;p28"/>
          <p:cNvSpPr txBox="1"/>
          <p:nvPr/>
        </p:nvSpPr>
        <p:spPr>
          <a:xfrm>
            <a:off x="3746600" y="209500"/>
            <a:ext cx="311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2"/>
                </a:solidFill>
                <a:latin typeface="Bitter"/>
                <a:ea typeface="Bitter"/>
                <a:cs typeface="Bitter"/>
                <a:sym typeface="Bitter"/>
              </a:rPr>
              <a:t>Da categorico</a:t>
            </a:r>
            <a:r>
              <a:rPr lang="it">
                <a:solidFill>
                  <a:schemeClr val="dk2"/>
                </a:solidFill>
                <a:latin typeface="Bitter"/>
                <a:ea typeface="Bitter"/>
                <a:cs typeface="Bitter"/>
                <a:sym typeface="Bitter"/>
              </a:rPr>
              <a:t>…</a:t>
            </a:r>
            <a:endParaRPr>
              <a:solidFill>
                <a:schemeClr val="dk2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322" name="Google Shape;322;p28"/>
          <p:cNvSpPr txBox="1"/>
          <p:nvPr/>
        </p:nvSpPr>
        <p:spPr>
          <a:xfrm>
            <a:off x="3746600" y="4324300"/>
            <a:ext cx="311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2"/>
                </a:solidFill>
                <a:latin typeface="Bitter"/>
                <a:ea typeface="Bitter"/>
                <a:cs typeface="Bitter"/>
                <a:sym typeface="Bitter"/>
              </a:rPr>
              <a:t>…a numerico!</a:t>
            </a:r>
            <a:endParaRPr>
              <a:solidFill>
                <a:schemeClr val="dk2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pic>
        <p:nvPicPr>
          <p:cNvPr id="323" name="Google Shape;323;p2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542438" y="3614398"/>
            <a:ext cx="643750" cy="64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28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338600" y="3614374"/>
            <a:ext cx="643750" cy="64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28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3280466" y="3614379"/>
            <a:ext cx="643750" cy="64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28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4122650" y="3615861"/>
            <a:ext cx="643750" cy="64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CEF"/>
        </a:solidFill>
      </p:bgPr>
    </p:bg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1" name="Google Shape;33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6200" y="-15400"/>
            <a:ext cx="782500" cy="5189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8416675" y="-15400"/>
            <a:ext cx="782500" cy="5189699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29"/>
          <p:cNvSpPr txBox="1"/>
          <p:nvPr/>
        </p:nvSpPr>
        <p:spPr>
          <a:xfrm>
            <a:off x="1218750" y="238700"/>
            <a:ext cx="6706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solidFill>
                  <a:schemeClr val="dk2"/>
                </a:solidFill>
                <a:latin typeface="Bitter"/>
                <a:ea typeface="Bitter"/>
                <a:cs typeface="Bitter"/>
                <a:sym typeface="Bitter"/>
              </a:rPr>
              <a:t>Il seguente è un estratto del risultato dell’encoding applicato:</a:t>
            </a:r>
            <a:endParaRPr sz="1800">
              <a:solidFill>
                <a:schemeClr val="dk2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pic>
        <p:nvPicPr>
          <p:cNvPr id="334" name="Google Shape;334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70750" y="768100"/>
            <a:ext cx="5202493" cy="411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6915650" y="4536279"/>
            <a:ext cx="366072" cy="3959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63575" y="4332000"/>
            <a:ext cx="580200" cy="62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1" name="Google Shape;34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6200" y="-15400"/>
            <a:ext cx="782500" cy="5189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8416675" y="-15400"/>
            <a:ext cx="782500" cy="5189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80453" y="0"/>
            <a:ext cx="587829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CEF"/>
        </a:solidFill>
      </p:bgPr>
    </p:bg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" name="Google Shape;34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6200" y="-15400"/>
            <a:ext cx="782500" cy="5189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8416675" y="-15400"/>
            <a:ext cx="782500" cy="5189699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31"/>
          <p:cNvSpPr txBox="1"/>
          <p:nvPr/>
        </p:nvSpPr>
        <p:spPr>
          <a:xfrm>
            <a:off x="2300613" y="492000"/>
            <a:ext cx="4756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solidFill>
                  <a:schemeClr val="dk2"/>
                </a:solidFill>
                <a:latin typeface="Bitter"/>
                <a:ea typeface="Bitter"/>
                <a:cs typeface="Bitter"/>
                <a:sym typeface="Bitter"/>
              </a:rPr>
              <a:t>I dati sono quasi perfettamente bilanciati!</a:t>
            </a:r>
            <a:endParaRPr sz="1800">
              <a:solidFill>
                <a:schemeClr val="dk2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pic>
        <p:nvPicPr>
          <p:cNvPr id="351" name="Google Shape;351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35375" y="832100"/>
            <a:ext cx="4473225" cy="3827099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31"/>
          <p:cNvSpPr/>
          <p:nvPr/>
        </p:nvSpPr>
        <p:spPr>
          <a:xfrm>
            <a:off x="2641050" y="2564050"/>
            <a:ext cx="469800" cy="192600"/>
          </a:xfrm>
          <a:prstGeom prst="rect">
            <a:avLst/>
          </a:prstGeom>
          <a:solidFill>
            <a:srgbClr val="FFFC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p31"/>
          <p:cNvSpPr/>
          <p:nvPr/>
        </p:nvSpPr>
        <p:spPr>
          <a:xfrm>
            <a:off x="6065875" y="2416150"/>
            <a:ext cx="617700" cy="192600"/>
          </a:xfrm>
          <a:prstGeom prst="rect">
            <a:avLst/>
          </a:prstGeom>
          <a:solidFill>
            <a:srgbClr val="FFFC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p31"/>
          <p:cNvSpPr/>
          <p:nvPr/>
        </p:nvSpPr>
        <p:spPr>
          <a:xfrm>
            <a:off x="3697525" y="4150225"/>
            <a:ext cx="184800" cy="192600"/>
          </a:xfrm>
          <a:prstGeom prst="ellipse">
            <a:avLst/>
          </a:prstGeom>
          <a:solidFill>
            <a:srgbClr val="E1CDC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p31"/>
          <p:cNvSpPr/>
          <p:nvPr/>
        </p:nvSpPr>
        <p:spPr>
          <a:xfrm>
            <a:off x="4611925" y="4150225"/>
            <a:ext cx="184800" cy="192600"/>
          </a:xfrm>
          <a:prstGeom prst="ellipse">
            <a:avLst/>
          </a:prstGeom>
          <a:solidFill>
            <a:srgbClr val="D5063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31"/>
          <p:cNvSpPr txBox="1"/>
          <p:nvPr/>
        </p:nvSpPr>
        <p:spPr>
          <a:xfrm>
            <a:off x="3830025" y="4082525"/>
            <a:ext cx="744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solidFill>
                  <a:schemeClr val="dk2"/>
                </a:solidFill>
              </a:rPr>
              <a:t>Edible (0)</a:t>
            </a:r>
            <a:endParaRPr sz="600">
              <a:solidFill>
                <a:schemeClr val="dk2"/>
              </a:solidFill>
            </a:endParaRPr>
          </a:p>
        </p:txBody>
      </p:sp>
      <p:sp>
        <p:nvSpPr>
          <p:cNvPr id="357" name="Google Shape;357;p31"/>
          <p:cNvSpPr txBox="1"/>
          <p:nvPr/>
        </p:nvSpPr>
        <p:spPr>
          <a:xfrm>
            <a:off x="4744425" y="4082525"/>
            <a:ext cx="969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solidFill>
                  <a:schemeClr val="dk2"/>
                </a:solidFill>
              </a:rPr>
              <a:t>Poisonous (1)</a:t>
            </a:r>
            <a:endParaRPr sz="600">
              <a:solidFill>
                <a:schemeClr val="dk2"/>
              </a:solidFill>
            </a:endParaRPr>
          </a:p>
        </p:txBody>
      </p:sp>
      <p:pic>
        <p:nvPicPr>
          <p:cNvPr id="358" name="Google Shape;358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50625" y="4422600"/>
            <a:ext cx="782500" cy="78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81225" y="4150225"/>
            <a:ext cx="1044774" cy="1044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475288" y="4420575"/>
            <a:ext cx="875325" cy="87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3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411675" y="4403625"/>
            <a:ext cx="782500" cy="78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CEF"/>
        </a:solid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6200" y="-15400"/>
            <a:ext cx="782500" cy="5189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8416675" y="-15400"/>
            <a:ext cx="782500" cy="5189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69920">
            <a:off x="1336701" y="1315549"/>
            <a:ext cx="626750" cy="62675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4"/>
          <p:cNvSpPr/>
          <p:nvPr/>
        </p:nvSpPr>
        <p:spPr>
          <a:xfrm flipH="1">
            <a:off x="1654675" y="1800950"/>
            <a:ext cx="839400" cy="8469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FFF2CC"/>
              </a:gs>
              <a:gs pos="100000">
                <a:srgbClr val="FAD25C"/>
              </a:gs>
            </a:gsLst>
            <a:lin ang="10800025" scaled="0"/>
          </a:gra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14"/>
          <p:cNvSpPr txBox="1"/>
          <p:nvPr/>
        </p:nvSpPr>
        <p:spPr>
          <a:xfrm>
            <a:off x="2739400" y="1893600"/>
            <a:ext cx="42129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3000">
                <a:solidFill>
                  <a:schemeClr val="dk2"/>
                </a:solidFill>
                <a:latin typeface="Bitter"/>
                <a:ea typeface="Bitter"/>
                <a:cs typeface="Bitter"/>
                <a:sym typeface="Bitter"/>
              </a:rPr>
              <a:t>Introduzione</a:t>
            </a:r>
            <a:endParaRPr b="1" sz="3000">
              <a:solidFill>
                <a:schemeClr val="dk2"/>
              </a:solidFill>
              <a:latin typeface="Bitter"/>
              <a:ea typeface="Bitter"/>
              <a:cs typeface="Bitter"/>
              <a:sym typeface="Bit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92" name="Google Shape;92;p14"/>
          <p:cNvSpPr txBox="1"/>
          <p:nvPr/>
        </p:nvSpPr>
        <p:spPr>
          <a:xfrm>
            <a:off x="1851675" y="1832050"/>
            <a:ext cx="703200" cy="1077300"/>
          </a:xfrm>
          <a:prstGeom prst="rect">
            <a:avLst/>
          </a:prstGeom>
          <a:noFill/>
          <a:ln>
            <a:noFill/>
          </a:ln>
          <a:effectLst>
            <a:outerShdw rotWithShape="0" algn="bl" dir="13620000" dist="9525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4000"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rPr>
              <a:t>1</a:t>
            </a:r>
            <a:endParaRPr b="1" sz="4000">
              <a:solidFill>
                <a:schemeClr val="lt1"/>
              </a:solidFill>
              <a:latin typeface="Bitter"/>
              <a:ea typeface="Bitter"/>
              <a:cs typeface="Bitter"/>
              <a:sym typeface="Bit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pic>
        <p:nvPicPr>
          <p:cNvPr id="93" name="Google Shape;93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6662100" y="4012621"/>
            <a:ext cx="476817" cy="511994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85027" y="3748450"/>
            <a:ext cx="755724" cy="81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CEF"/>
        </a:solidFill>
      </p:bgPr>
    </p:bg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6" name="Google Shape;36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6200" y="-15400"/>
            <a:ext cx="782500" cy="5189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69920">
            <a:off x="1336701" y="1315549"/>
            <a:ext cx="626750" cy="62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8416675" y="-15400"/>
            <a:ext cx="782500" cy="5189699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p32"/>
          <p:cNvSpPr/>
          <p:nvPr/>
        </p:nvSpPr>
        <p:spPr>
          <a:xfrm flipH="1">
            <a:off x="1654675" y="1800950"/>
            <a:ext cx="839400" cy="8469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FFF2CC"/>
              </a:gs>
              <a:gs pos="100000">
                <a:srgbClr val="FAD25C"/>
              </a:gs>
            </a:gsLst>
            <a:lin ang="10800025" scaled="0"/>
          </a:gra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p32"/>
          <p:cNvSpPr txBox="1"/>
          <p:nvPr/>
        </p:nvSpPr>
        <p:spPr>
          <a:xfrm>
            <a:off x="2739400" y="1893600"/>
            <a:ext cx="42129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3000">
                <a:solidFill>
                  <a:schemeClr val="dk2"/>
                </a:solidFill>
                <a:latin typeface="Bitter"/>
                <a:ea typeface="Bitter"/>
                <a:cs typeface="Bitter"/>
                <a:sym typeface="Bitter"/>
              </a:rPr>
              <a:t>Classificatori</a:t>
            </a:r>
            <a:endParaRPr b="1" sz="3000">
              <a:solidFill>
                <a:schemeClr val="dk2"/>
              </a:solidFill>
              <a:latin typeface="Bitter"/>
              <a:ea typeface="Bitter"/>
              <a:cs typeface="Bitter"/>
              <a:sym typeface="Bit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371" name="Google Shape;371;p32"/>
          <p:cNvSpPr txBox="1"/>
          <p:nvPr/>
        </p:nvSpPr>
        <p:spPr>
          <a:xfrm>
            <a:off x="1851675" y="1832050"/>
            <a:ext cx="703200" cy="1077300"/>
          </a:xfrm>
          <a:prstGeom prst="rect">
            <a:avLst/>
          </a:prstGeom>
          <a:noFill/>
          <a:ln>
            <a:noFill/>
          </a:ln>
          <a:effectLst>
            <a:outerShdw rotWithShape="0" algn="bl" dir="13620000" dist="9525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4000"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rPr>
              <a:t>4</a:t>
            </a:r>
            <a:endParaRPr b="1" sz="4000">
              <a:solidFill>
                <a:schemeClr val="lt1"/>
              </a:solidFill>
              <a:latin typeface="Bitter"/>
              <a:ea typeface="Bitter"/>
              <a:cs typeface="Bitter"/>
              <a:sym typeface="Bit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pic>
        <p:nvPicPr>
          <p:cNvPr id="372" name="Google Shape;372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6662100" y="4012621"/>
            <a:ext cx="476817" cy="51199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85027" y="3748450"/>
            <a:ext cx="755724" cy="81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CEF"/>
        </a:solidFill>
      </p:bgPr>
    </p:bg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" name="Google Shape;37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6200" y="-15400"/>
            <a:ext cx="782500" cy="5189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8416675" y="-15400"/>
            <a:ext cx="782500" cy="5189699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p33"/>
          <p:cNvSpPr txBox="1"/>
          <p:nvPr/>
        </p:nvSpPr>
        <p:spPr>
          <a:xfrm>
            <a:off x="1115838" y="679475"/>
            <a:ext cx="68913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solidFill>
                  <a:schemeClr val="dk2"/>
                </a:solidFill>
                <a:latin typeface="Bitter"/>
                <a:ea typeface="Bitter"/>
                <a:cs typeface="Bitter"/>
                <a:sym typeface="Bitter"/>
              </a:rPr>
              <a:t>Una volta analizzato e pulito il dataset, possiamo inoltrarci all’addestramento e alla valutazione dei classificatori:</a:t>
            </a:r>
            <a:endParaRPr sz="1800">
              <a:solidFill>
                <a:schemeClr val="dk2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381" name="Google Shape;381;p33"/>
          <p:cNvSpPr txBox="1"/>
          <p:nvPr/>
        </p:nvSpPr>
        <p:spPr>
          <a:xfrm>
            <a:off x="1126338" y="1753975"/>
            <a:ext cx="6891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3000">
                <a:solidFill>
                  <a:schemeClr val="dk2"/>
                </a:solidFill>
                <a:latin typeface="Bitter"/>
                <a:ea typeface="Bitter"/>
                <a:cs typeface="Bitter"/>
                <a:sym typeface="Bitter"/>
              </a:rPr>
              <a:t>Naive Bayes</a:t>
            </a:r>
            <a:endParaRPr b="1" sz="3000">
              <a:solidFill>
                <a:schemeClr val="dk2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382" name="Google Shape;382;p33"/>
          <p:cNvSpPr txBox="1"/>
          <p:nvPr/>
        </p:nvSpPr>
        <p:spPr>
          <a:xfrm>
            <a:off x="1126338" y="3201775"/>
            <a:ext cx="6891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3000">
                <a:solidFill>
                  <a:schemeClr val="dk2"/>
                </a:solidFill>
                <a:latin typeface="Bitter"/>
                <a:ea typeface="Bitter"/>
                <a:cs typeface="Bitter"/>
                <a:sym typeface="Bitter"/>
              </a:rPr>
              <a:t>Logistic Regression</a:t>
            </a:r>
            <a:endParaRPr b="1" sz="3000">
              <a:solidFill>
                <a:schemeClr val="dk2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383" name="Google Shape;383;p33"/>
          <p:cNvSpPr txBox="1"/>
          <p:nvPr/>
        </p:nvSpPr>
        <p:spPr>
          <a:xfrm>
            <a:off x="1115838" y="2584475"/>
            <a:ext cx="6891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it" sz="2000">
                <a:solidFill>
                  <a:schemeClr val="dk2"/>
                </a:solidFill>
                <a:latin typeface="Bitter"/>
                <a:ea typeface="Bitter"/>
                <a:cs typeface="Bitter"/>
                <a:sym typeface="Bitter"/>
              </a:rPr>
              <a:t>vs.</a:t>
            </a:r>
            <a:endParaRPr b="1" i="1" sz="2000">
              <a:solidFill>
                <a:schemeClr val="dk2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pic>
        <p:nvPicPr>
          <p:cNvPr id="384" name="Google Shape;384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27500" y="3848275"/>
            <a:ext cx="646500" cy="64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36375" y="4151999"/>
            <a:ext cx="1022300" cy="102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3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959225" y="4416574"/>
            <a:ext cx="819325" cy="819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CEF"/>
        </a:solidFill>
      </p:bgPr>
    </p:bg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1" name="Google Shape;391;p34"/>
          <p:cNvCxnSpPr/>
          <p:nvPr/>
        </p:nvCxnSpPr>
        <p:spPr>
          <a:xfrm>
            <a:off x="4412025" y="1000975"/>
            <a:ext cx="7800" cy="225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392" name="Google Shape;39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6200" y="-15400"/>
            <a:ext cx="782500" cy="5189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8416675" y="-15400"/>
            <a:ext cx="782500" cy="5189699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p34"/>
          <p:cNvSpPr txBox="1"/>
          <p:nvPr/>
        </p:nvSpPr>
        <p:spPr>
          <a:xfrm>
            <a:off x="1116500" y="331100"/>
            <a:ext cx="4435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solidFill>
                  <a:schemeClr val="dk2"/>
                </a:solidFill>
                <a:latin typeface="Bitter"/>
                <a:ea typeface="Bitter"/>
                <a:cs typeface="Bitter"/>
                <a:sym typeface="Bitter"/>
              </a:rPr>
              <a:t>Prima di procedere…</a:t>
            </a:r>
            <a:endParaRPr sz="1800">
              <a:solidFill>
                <a:schemeClr val="dk2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pic>
        <p:nvPicPr>
          <p:cNvPr id="395" name="Google Shape;395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389988">
            <a:off x="893725" y="1408775"/>
            <a:ext cx="3406466" cy="215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7626167">
            <a:off x="4101383" y="2912401"/>
            <a:ext cx="598275" cy="59827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663876">
            <a:off x="4596925" y="1545777"/>
            <a:ext cx="3612753" cy="2158600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p34"/>
          <p:cNvSpPr txBox="1"/>
          <p:nvPr/>
        </p:nvSpPr>
        <p:spPr>
          <a:xfrm>
            <a:off x="5751250" y="4287225"/>
            <a:ext cx="4435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800">
                <a:solidFill>
                  <a:schemeClr val="dk2"/>
                </a:solidFill>
                <a:latin typeface="Bitter"/>
                <a:ea typeface="Bitter"/>
                <a:cs typeface="Bitter"/>
                <a:sym typeface="Bitter"/>
              </a:rPr>
              <a:t>Split 80-20</a:t>
            </a:r>
            <a:endParaRPr b="1" sz="1800">
              <a:solidFill>
                <a:schemeClr val="dk2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CEF"/>
        </a:solidFill>
      </p:bgPr>
    </p:bg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oogle Shape;40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6200" y="-15400"/>
            <a:ext cx="782500" cy="5189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8416675" y="-15400"/>
            <a:ext cx="782500" cy="5189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8800" y="678900"/>
            <a:ext cx="663775" cy="66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21875" y="1533575"/>
            <a:ext cx="663775" cy="66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64425" y="678900"/>
            <a:ext cx="663775" cy="66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p3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855900" y="1533575"/>
            <a:ext cx="663775" cy="663775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Google Shape;409;p35"/>
          <p:cNvSpPr txBox="1"/>
          <p:nvPr/>
        </p:nvSpPr>
        <p:spPr>
          <a:xfrm>
            <a:off x="1769400" y="759900"/>
            <a:ext cx="16077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100">
                <a:solidFill>
                  <a:schemeClr val="dk2"/>
                </a:solidFill>
                <a:latin typeface="Bitter"/>
                <a:ea typeface="Bitter"/>
                <a:cs typeface="Bitter"/>
                <a:sym typeface="Bitter"/>
              </a:rPr>
              <a:t>Accuracy</a:t>
            </a:r>
            <a:endParaRPr b="1" sz="2100">
              <a:solidFill>
                <a:schemeClr val="dk2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410" name="Google Shape;410;p35"/>
          <p:cNvSpPr txBox="1"/>
          <p:nvPr/>
        </p:nvSpPr>
        <p:spPr>
          <a:xfrm>
            <a:off x="3300875" y="1611500"/>
            <a:ext cx="15492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100">
                <a:solidFill>
                  <a:schemeClr val="dk2"/>
                </a:solidFill>
                <a:latin typeface="Bitter"/>
                <a:ea typeface="Bitter"/>
                <a:cs typeface="Bitter"/>
                <a:sym typeface="Bitter"/>
              </a:rPr>
              <a:t>Precision</a:t>
            </a:r>
            <a:endParaRPr b="1" sz="2100">
              <a:solidFill>
                <a:schemeClr val="dk2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411" name="Google Shape;411;p35"/>
          <p:cNvSpPr txBox="1"/>
          <p:nvPr/>
        </p:nvSpPr>
        <p:spPr>
          <a:xfrm>
            <a:off x="5046088" y="759900"/>
            <a:ext cx="15492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100">
                <a:solidFill>
                  <a:schemeClr val="dk2"/>
                </a:solidFill>
                <a:latin typeface="Bitter"/>
                <a:ea typeface="Bitter"/>
                <a:cs typeface="Bitter"/>
                <a:sym typeface="Bitter"/>
              </a:rPr>
              <a:t>Recall</a:t>
            </a:r>
            <a:endParaRPr b="1" sz="2100">
              <a:solidFill>
                <a:schemeClr val="dk2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412" name="Google Shape;412;p35"/>
          <p:cNvSpPr txBox="1"/>
          <p:nvPr/>
        </p:nvSpPr>
        <p:spPr>
          <a:xfrm>
            <a:off x="6595300" y="1611500"/>
            <a:ext cx="15492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100">
                <a:solidFill>
                  <a:schemeClr val="dk2"/>
                </a:solidFill>
                <a:latin typeface="Bitter"/>
                <a:ea typeface="Bitter"/>
                <a:cs typeface="Bitter"/>
                <a:sym typeface="Bitter"/>
              </a:rPr>
              <a:t>F1 Score</a:t>
            </a:r>
            <a:endParaRPr b="1" sz="2100">
              <a:solidFill>
                <a:schemeClr val="dk2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413" name="Google Shape;413;p35"/>
          <p:cNvSpPr txBox="1"/>
          <p:nvPr/>
        </p:nvSpPr>
        <p:spPr>
          <a:xfrm>
            <a:off x="1038838" y="2691725"/>
            <a:ext cx="68913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solidFill>
                  <a:schemeClr val="dk2"/>
                </a:solidFill>
                <a:latin typeface="Bitter"/>
                <a:ea typeface="Bitter"/>
                <a:cs typeface="Bitter"/>
                <a:sym typeface="Bitter"/>
              </a:rPr>
              <a:t>Particolare importanza va data ad una </a:t>
            </a:r>
            <a:r>
              <a:rPr b="1" i="1" lang="it" sz="1800">
                <a:solidFill>
                  <a:schemeClr val="dk2"/>
                </a:solidFill>
                <a:latin typeface="Bitter"/>
                <a:ea typeface="Bitter"/>
                <a:cs typeface="Bitter"/>
                <a:sym typeface="Bitter"/>
              </a:rPr>
              <a:t>Recall </a:t>
            </a:r>
            <a:r>
              <a:rPr b="1" lang="it" sz="1800">
                <a:solidFill>
                  <a:schemeClr val="dk2"/>
                </a:solidFill>
                <a:latin typeface="Bitter"/>
                <a:ea typeface="Bitter"/>
                <a:cs typeface="Bitter"/>
                <a:sym typeface="Bitter"/>
              </a:rPr>
              <a:t>alta</a:t>
            </a:r>
            <a:r>
              <a:rPr lang="it" sz="1800">
                <a:solidFill>
                  <a:schemeClr val="dk2"/>
                </a:solidFill>
                <a:latin typeface="Bitter"/>
                <a:ea typeface="Bitter"/>
                <a:cs typeface="Bitter"/>
                <a:sym typeface="Bitter"/>
              </a:rPr>
              <a:t> , poiché ridurrebbe al minimo il numero di falsi negativi, di estrema</a:t>
            </a:r>
            <a:endParaRPr sz="1800">
              <a:solidFill>
                <a:schemeClr val="dk2"/>
              </a:solidFill>
              <a:latin typeface="Bitter"/>
              <a:ea typeface="Bitter"/>
              <a:cs typeface="Bitter"/>
              <a:sym typeface="Bit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solidFill>
                  <a:schemeClr val="dk2"/>
                </a:solidFill>
                <a:latin typeface="Bitter"/>
                <a:ea typeface="Bitter"/>
                <a:cs typeface="Bitter"/>
                <a:sym typeface="Bitter"/>
              </a:rPr>
              <a:t>importanza dal momento che rappresentano le situazioni in cui un </a:t>
            </a:r>
            <a:r>
              <a:rPr b="1" lang="it" sz="1800">
                <a:solidFill>
                  <a:schemeClr val="dk2"/>
                </a:solidFill>
                <a:latin typeface="Bitter"/>
                <a:ea typeface="Bitter"/>
                <a:cs typeface="Bitter"/>
                <a:sym typeface="Bitter"/>
              </a:rPr>
              <a:t>fungo velenoso è erroneamente classificato come commestibile</a:t>
            </a:r>
            <a:r>
              <a:rPr lang="it" sz="1800">
                <a:solidFill>
                  <a:schemeClr val="dk2"/>
                </a:solidFill>
                <a:latin typeface="Bitter"/>
                <a:ea typeface="Bitter"/>
                <a:cs typeface="Bitter"/>
                <a:sym typeface="Bitter"/>
              </a:rPr>
              <a:t>, il che ha gravissime conseguenze.</a:t>
            </a:r>
            <a:endParaRPr sz="1800">
              <a:solidFill>
                <a:schemeClr val="dk2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pic>
        <p:nvPicPr>
          <p:cNvPr id="414" name="Google Shape;414;p3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052200" y="3752300"/>
            <a:ext cx="1030350" cy="103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p3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335688" y="4035788"/>
            <a:ext cx="463375" cy="46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CEF"/>
        </a:solidFill>
      </p:bgPr>
    </p:bg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0" name="Google Shape;42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6200" y="-15400"/>
            <a:ext cx="782500" cy="5189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" name="Google Shape;42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8416675" y="-15400"/>
            <a:ext cx="782500" cy="5189699"/>
          </a:xfrm>
          <a:prstGeom prst="rect">
            <a:avLst/>
          </a:prstGeom>
          <a:noFill/>
          <a:ln>
            <a:noFill/>
          </a:ln>
        </p:spPr>
      </p:pic>
      <p:sp>
        <p:nvSpPr>
          <p:cNvPr id="422" name="Google Shape;422;p36"/>
          <p:cNvSpPr txBox="1"/>
          <p:nvPr/>
        </p:nvSpPr>
        <p:spPr>
          <a:xfrm>
            <a:off x="1092600" y="194900"/>
            <a:ext cx="44352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100">
                <a:solidFill>
                  <a:schemeClr val="dk2"/>
                </a:solidFill>
                <a:latin typeface="Bitter"/>
                <a:ea typeface="Bitter"/>
                <a:cs typeface="Bitter"/>
                <a:sym typeface="Bitter"/>
              </a:rPr>
              <a:t>Naive Bayes</a:t>
            </a:r>
            <a:endParaRPr b="1" sz="2100">
              <a:solidFill>
                <a:schemeClr val="dk2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423" name="Google Shape;423;p36"/>
          <p:cNvSpPr txBox="1"/>
          <p:nvPr/>
        </p:nvSpPr>
        <p:spPr>
          <a:xfrm>
            <a:off x="1092595" y="702800"/>
            <a:ext cx="2788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>
                <a:solidFill>
                  <a:schemeClr val="dk2"/>
                </a:solidFill>
                <a:latin typeface="Bitter"/>
                <a:ea typeface="Bitter"/>
                <a:cs typeface="Bitter"/>
                <a:sym typeface="Bitter"/>
              </a:rPr>
              <a:t>Risultati del Training:</a:t>
            </a:r>
            <a:endParaRPr sz="1300">
              <a:solidFill>
                <a:schemeClr val="dk2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424" name="Google Shape;424;p36"/>
          <p:cNvSpPr txBox="1"/>
          <p:nvPr/>
        </p:nvSpPr>
        <p:spPr>
          <a:xfrm>
            <a:off x="5131195" y="702800"/>
            <a:ext cx="2788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>
                <a:solidFill>
                  <a:schemeClr val="dk2"/>
                </a:solidFill>
                <a:latin typeface="Bitter"/>
                <a:ea typeface="Bitter"/>
                <a:cs typeface="Bitter"/>
                <a:sym typeface="Bitter"/>
              </a:rPr>
              <a:t>Risultati del Testing:</a:t>
            </a:r>
            <a:endParaRPr sz="1300">
              <a:solidFill>
                <a:schemeClr val="dk2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425" name="Google Shape;425;p36"/>
          <p:cNvSpPr txBox="1"/>
          <p:nvPr/>
        </p:nvSpPr>
        <p:spPr>
          <a:xfrm>
            <a:off x="1016395" y="1007600"/>
            <a:ext cx="27882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Bitter"/>
              <a:buChar char="●"/>
            </a:pPr>
            <a:r>
              <a:rPr b="1" lang="it" sz="1300">
                <a:solidFill>
                  <a:schemeClr val="dk2"/>
                </a:solidFill>
                <a:latin typeface="Bitter"/>
                <a:ea typeface="Bitter"/>
                <a:cs typeface="Bitter"/>
                <a:sym typeface="Bitter"/>
              </a:rPr>
              <a:t>Accuracy</a:t>
            </a:r>
            <a:r>
              <a:rPr lang="it" sz="1300">
                <a:solidFill>
                  <a:schemeClr val="dk2"/>
                </a:solidFill>
                <a:latin typeface="Bitter"/>
                <a:ea typeface="Bitter"/>
                <a:cs typeface="Bitter"/>
                <a:sym typeface="Bitter"/>
              </a:rPr>
              <a:t>: 0.82</a:t>
            </a:r>
            <a:endParaRPr sz="1300">
              <a:solidFill>
                <a:schemeClr val="dk2"/>
              </a:solidFill>
              <a:latin typeface="Bitter"/>
              <a:ea typeface="Bitter"/>
              <a:cs typeface="Bitter"/>
              <a:sym typeface="Bitter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Bitter"/>
              <a:buChar char="●"/>
            </a:pPr>
            <a:r>
              <a:rPr b="1" lang="it" sz="1300">
                <a:solidFill>
                  <a:schemeClr val="dk2"/>
                </a:solidFill>
                <a:latin typeface="Bitter"/>
                <a:ea typeface="Bitter"/>
                <a:cs typeface="Bitter"/>
                <a:sym typeface="Bitter"/>
              </a:rPr>
              <a:t>Precision</a:t>
            </a:r>
            <a:r>
              <a:rPr lang="it" sz="1300">
                <a:solidFill>
                  <a:schemeClr val="dk2"/>
                </a:solidFill>
                <a:latin typeface="Bitter"/>
                <a:ea typeface="Bitter"/>
                <a:cs typeface="Bitter"/>
                <a:sym typeface="Bitter"/>
              </a:rPr>
              <a:t>: 0.92</a:t>
            </a:r>
            <a:endParaRPr sz="1300">
              <a:solidFill>
                <a:schemeClr val="dk2"/>
              </a:solidFill>
              <a:latin typeface="Bitter"/>
              <a:ea typeface="Bitter"/>
              <a:cs typeface="Bitter"/>
              <a:sym typeface="Bitter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Bitter"/>
              <a:buChar char="●"/>
            </a:pPr>
            <a:r>
              <a:rPr b="1" lang="it" sz="1300">
                <a:solidFill>
                  <a:schemeClr val="dk2"/>
                </a:solidFill>
                <a:latin typeface="Bitter"/>
                <a:ea typeface="Bitter"/>
                <a:cs typeface="Bitter"/>
                <a:sym typeface="Bitter"/>
              </a:rPr>
              <a:t>Recall</a:t>
            </a:r>
            <a:r>
              <a:rPr lang="it" sz="1300">
                <a:solidFill>
                  <a:schemeClr val="dk2"/>
                </a:solidFill>
                <a:latin typeface="Bitter"/>
                <a:ea typeface="Bitter"/>
                <a:cs typeface="Bitter"/>
                <a:sym typeface="Bitter"/>
              </a:rPr>
              <a:t>: 0.69</a:t>
            </a:r>
            <a:endParaRPr sz="1300">
              <a:solidFill>
                <a:schemeClr val="dk2"/>
              </a:solidFill>
              <a:latin typeface="Bitter"/>
              <a:ea typeface="Bitter"/>
              <a:cs typeface="Bitter"/>
              <a:sym typeface="Bitter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Bitter"/>
              <a:buChar char="●"/>
            </a:pPr>
            <a:r>
              <a:rPr b="1" lang="it" sz="1300">
                <a:solidFill>
                  <a:schemeClr val="dk2"/>
                </a:solidFill>
                <a:latin typeface="Bitter"/>
                <a:ea typeface="Bitter"/>
                <a:cs typeface="Bitter"/>
                <a:sym typeface="Bitter"/>
              </a:rPr>
              <a:t>F1 Score</a:t>
            </a:r>
            <a:r>
              <a:rPr lang="it" sz="1300">
                <a:solidFill>
                  <a:schemeClr val="dk2"/>
                </a:solidFill>
                <a:latin typeface="Bitter"/>
                <a:ea typeface="Bitter"/>
                <a:cs typeface="Bitter"/>
                <a:sym typeface="Bitter"/>
              </a:rPr>
              <a:t>: 0.79</a:t>
            </a:r>
            <a:endParaRPr sz="1300">
              <a:solidFill>
                <a:schemeClr val="dk2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426" name="Google Shape;426;p36"/>
          <p:cNvSpPr txBox="1"/>
          <p:nvPr/>
        </p:nvSpPr>
        <p:spPr>
          <a:xfrm>
            <a:off x="5054995" y="1007600"/>
            <a:ext cx="27882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Bitter"/>
              <a:buChar char="●"/>
            </a:pPr>
            <a:r>
              <a:rPr b="1" lang="it" sz="1300">
                <a:solidFill>
                  <a:schemeClr val="dk2"/>
                </a:solidFill>
                <a:latin typeface="Bitter"/>
                <a:ea typeface="Bitter"/>
                <a:cs typeface="Bitter"/>
                <a:sym typeface="Bitter"/>
              </a:rPr>
              <a:t>Accuracy</a:t>
            </a:r>
            <a:r>
              <a:rPr lang="it" sz="1300">
                <a:solidFill>
                  <a:schemeClr val="dk2"/>
                </a:solidFill>
                <a:latin typeface="Bitter"/>
                <a:ea typeface="Bitter"/>
                <a:cs typeface="Bitter"/>
                <a:sym typeface="Bitter"/>
              </a:rPr>
              <a:t>: 0.82</a:t>
            </a:r>
            <a:endParaRPr sz="1300">
              <a:solidFill>
                <a:schemeClr val="dk2"/>
              </a:solidFill>
              <a:latin typeface="Bitter"/>
              <a:ea typeface="Bitter"/>
              <a:cs typeface="Bitter"/>
              <a:sym typeface="Bitter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Bitter"/>
              <a:buChar char="●"/>
            </a:pPr>
            <a:r>
              <a:rPr b="1" lang="it" sz="1300">
                <a:solidFill>
                  <a:schemeClr val="dk2"/>
                </a:solidFill>
                <a:latin typeface="Bitter"/>
                <a:ea typeface="Bitter"/>
                <a:cs typeface="Bitter"/>
                <a:sym typeface="Bitter"/>
              </a:rPr>
              <a:t>Precision</a:t>
            </a:r>
            <a:r>
              <a:rPr lang="it" sz="1300">
                <a:solidFill>
                  <a:schemeClr val="dk2"/>
                </a:solidFill>
                <a:latin typeface="Bitter"/>
                <a:ea typeface="Bitter"/>
                <a:cs typeface="Bitter"/>
                <a:sym typeface="Bitter"/>
              </a:rPr>
              <a:t>: 0.91</a:t>
            </a:r>
            <a:endParaRPr sz="1300">
              <a:solidFill>
                <a:schemeClr val="dk2"/>
              </a:solidFill>
              <a:latin typeface="Bitter"/>
              <a:ea typeface="Bitter"/>
              <a:cs typeface="Bitter"/>
              <a:sym typeface="Bitter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Bitter"/>
              <a:buChar char="●"/>
            </a:pPr>
            <a:r>
              <a:rPr b="1" lang="it" sz="1300">
                <a:solidFill>
                  <a:schemeClr val="dk2"/>
                </a:solidFill>
                <a:latin typeface="Bitter"/>
                <a:ea typeface="Bitter"/>
                <a:cs typeface="Bitter"/>
                <a:sym typeface="Bitter"/>
              </a:rPr>
              <a:t>Recall</a:t>
            </a:r>
            <a:r>
              <a:rPr lang="it" sz="1300">
                <a:solidFill>
                  <a:schemeClr val="dk2"/>
                </a:solidFill>
                <a:latin typeface="Bitter"/>
                <a:ea typeface="Bitter"/>
                <a:cs typeface="Bitter"/>
                <a:sym typeface="Bitter"/>
              </a:rPr>
              <a:t>: 0.70</a:t>
            </a:r>
            <a:endParaRPr sz="1300">
              <a:solidFill>
                <a:schemeClr val="dk2"/>
              </a:solidFill>
              <a:latin typeface="Bitter"/>
              <a:ea typeface="Bitter"/>
              <a:cs typeface="Bitter"/>
              <a:sym typeface="Bitter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Bitter"/>
              <a:buChar char="●"/>
            </a:pPr>
            <a:r>
              <a:rPr b="1" lang="it" sz="1300">
                <a:solidFill>
                  <a:schemeClr val="dk2"/>
                </a:solidFill>
                <a:latin typeface="Bitter"/>
                <a:ea typeface="Bitter"/>
                <a:cs typeface="Bitter"/>
                <a:sym typeface="Bitter"/>
              </a:rPr>
              <a:t>F1 Score</a:t>
            </a:r>
            <a:r>
              <a:rPr lang="it" sz="1300">
                <a:solidFill>
                  <a:schemeClr val="dk2"/>
                </a:solidFill>
                <a:latin typeface="Bitter"/>
                <a:ea typeface="Bitter"/>
                <a:cs typeface="Bitter"/>
                <a:sym typeface="Bitter"/>
              </a:rPr>
              <a:t>: 0.79</a:t>
            </a:r>
            <a:endParaRPr sz="1300">
              <a:solidFill>
                <a:schemeClr val="dk2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pic>
        <p:nvPicPr>
          <p:cNvPr id="427" name="Google Shape;427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11500" y="2069000"/>
            <a:ext cx="3792343" cy="284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" name="Google Shape;428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4125" y="2069000"/>
            <a:ext cx="3645500" cy="2735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29" name="Google Shape;429;p36"/>
          <p:cNvCxnSpPr/>
          <p:nvPr/>
        </p:nvCxnSpPr>
        <p:spPr>
          <a:xfrm>
            <a:off x="4758500" y="2525550"/>
            <a:ext cx="162600" cy="300"/>
          </a:xfrm>
          <a:prstGeom prst="straightConnector1">
            <a:avLst/>
          </a:prstGeom>
          <a:noFill/>
          <a:ln cap="flat" cmpd="sng" w="19050">
            <a:solidFill>
              <a:srgbClr val="D5063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CEF"/>
        </a:solidFill>
      </p:bgPr>
    </p:bg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4" name="Google Shape;43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6200" y="-15400"/>
            <a:ext cx="782500" cy="5189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8416675" y="-15400"/>
            <a:ext cx="782500" cy="5189699"/>
          </a:xfrm>
          <a:prstGeom prst="rect">
            <a:avLst/>
          </a:prstGeom>
          <a:noFill/>
          <a:ln>
            <a:noFill/>
          </a:ln>
        </p:spPr>
      </p:pic>
      <p:sp>
        <p:nvSpPr>
          <p:cNvPr id="436" name="Google Shape;436;p37"/>
          <p:cNvSpPr txBox="1"/>
          <p:nvPr/>
        </p:nvSpPr>
        <p:spPr>
          <a:xfrm>
            <a:off x="1092600" y="194900"/>
            <a:ext cx="44352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100">
                <a:solidFill>
                  <a:schemeClr val="dk2"/>
                </a:solidFill>
                <a:latin typeface="Bitter"/>
                <a:ea typeface="Bitter"/>
                <a:cs typeface="Bitter"/>
                <a:sym typeface="Bitter"/>
              </a:rPr>
              <a:t>Logistic Regression</a:t>
            </a:r>
            <a:endParaRPr b="1" sz="2100">
              <a:solidFill>
                <a:schemeClr val="dk2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437" name="Google Shape;437;p37"/>
          <p:cNvSpPr txBox="1"/>
          <p:nvPr/>
        </p:nvSpPr>
        <p:spPr>
          <a:xfrm>
            <a:off x="1092595" y="702800"/>
            <a:ext cx="2788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>
                <a:solidFill>
                  <a:schemeClr val="dk2"/>
                </a:solidFill>
                <a:latin typeface="Bitter"/>
                <a:ea typeface="Bitter"/>
                <a:cs typeface="Bitter"/>
                <a:sym typeface="Bitter"/>
              </a:rPr>
              <a:t>Risultati del Training:</a:t>
            </a:r>
            <a:endParaRPr sz="1300">
              <a:solidFill>
                <a:schemeClr val="dk2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438" name="Google Shape;438;p37"/>
          <p:cNvSpPr txBox="1"/>
          <p:nvPr/>
        </p:nvSpPr>
        <p:spPr>
          <a:xfrm>
            <a:off x="5131195" y="702800"/>
            <a:ext cx="2788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>
                <a:solidFill>
                  <a:schemeClr val="dk2"/>
                </a:solidFill>
                <a:latin typeface="Bitter"/>
                <a:ea typeface="Bitter"/>
                <a:cs typeface="Bitter"/>
                <a:sym typeface="Bitter"/>
              </a:rPr>
              <a:t>Risultati del Testing:</a:t>
            </a:r>
            <a:endParaRPr sz="1300">
              <a:solidFill>
                <a:schemeClr val="dk2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439" name="Google Shape;439;p37"/>
          <p:cNvSpPr txBox="1"/>
          <p:nvPr/>
        </p:nvSpPr>
        <p:spPr>
          <a:xfrm>
            <a:off x="1016395" y="1007600"/>
            <a:ext cx="27882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Bitter"/>
              <a:buChar char="●"/>
            </a:pPr>
            <a:r>
              <a:rPr b="1" lang="it" sz="1300">
                <a:solidFill>
                  <a:schemeClr val="dk2"/>
                </a:solidFill>
                <a:latin typeface="Bitter"/>
                <a:ea typeface="Bitter"/>
                <a:cs typeface="Bitter"/>
                <a:sym typeface="Bitter"/>
              </a:rPr>
              <a:t>Accuracy</a:t>
            </a:r>
            <a:r>
              <a:rPr lang="it" sz="1300">
                <a:solidFill>
                  <a:schemeClr val="dk2"/>
                </a:solidFill>
                <a:latin typeface="Bitter"/>
                <a:ea typeface="Bitter"/>
                <a:cs typeface="Bitter"/>
                <a:sym typeface="Bitter"/>
              </a:rPr>
              <a:t>: 0.95</a:t>
            </a:r>
            <a:endParaRPr sz="1300">
              <a:solidFill>
                <a:schemeClr val="dk2"/>
              </a:solidFill>
              <a:latin typeface="Bitter"/>
              <a:ea typeface="Bitter"/>
              <a:cs typeface="Bitter"/>
              <a:sym typeface="Bitter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Bitter"/>
              <a:buChar char="●"/>
            </a:pPr>
            <a:r>
              <a:rPr b="1" lang="it" sz="1300">
                <a:solidFill>
                  <a:schemeClr val="dk2"/>
                </a:solidFill>
                <a:latin typeface="Bitter"/>
                <a:ea typeface="Bitter"/>
                <a:cs typeface="Bitter"/>
                <a:sym typeface="Bitter"/>
              </a:rPr>
              <a:t>Precision</a:t>
            </a:r>
            <a:r>
              <a:rPr lang="it" sz="1300">
                <a:solidFill>
                  <a:schemeClr val="dk2"/>
                </a:solidFill>
                <a:latin typeface="Bitter"/>
                <a:ea typeface="Bitter"/>
                <a:cs typeface="Bitter"/>
                <a:sym typeface="Bitter"/>
              </a:rPr>
              <a:t>: 0.96</a:t>
            </a:r>
            <a:endParaRPr sz="1300">
              <a:solidFill>
                <a:schemeClr val="dk2"/>
              </a:solidFill>
              <a:latin typeface="Bitter"/>
              <a:ea typeface="Bitter"/>
              <a:cs typeface="Bitter"/>
              <a:sym typeface="Bitter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Bitter"/>
              <a:buChar char="●"/>
            </a:pPr>
            <a:r>
              <a:rPr b="1" lang="it" sz="1300">
                <a:solidFill>
                  <a:schemeClr val="dk2"/>
                </a:solidFill>
                <a:latin typeface="Bitter"/>
                <a:ea typeface="Bitter"/>
                <a:cs typeface="Bitter"/>
                <a:sym typeface="Bitter"/>
              </a:rPr>
              <a:t>Recall</a:t>
            </a:r>
            <a:r>
              <a:rPr lang="it" sz="1300">
                <a:solidFill>
                  <a:schemeClr val="dk2"/>
                </a:solidFill>
                <a:latin typeface="Bitter"/>
                <a:ea typeface="Bitter"/>
                <a:cs typeface="Bitter"/>
                <a:sym typeface="Bitter"/>
              </a:rPr>
              <a:t>: 0.93</a:t>
            </a:r>
            <a:endParaRPr sz="1300">
              <a:solidFill>
                <a:schemeClr val="dk2"/>
              </a:solidFill>
              <a:latin typeface="Bitter"/>
              <a:ea typeface="Bitter"/>
              <a:cs typeface="Bitter"/>
              <a:sym typeface="Bitter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Bitter"/>
              <a:buChar char="●"/>
            </a:pPr>
            <a:r>
              <a:rPr b="1" lang="it" sz="1300">
                <a:solidFill>
                  <a:schemeClr val="dk2"/>
                </a:solidFill>
                <a:latin typeface="Bitter"/>
                <a:ea typeface="Bitter"/>
                <a:cs typeface="Bitter"/>
                <a:sym typeface="Bitter"/>
              </a:rPr>
              <a:t>F1 Score</a:t>
            </a:r>
            <a:r>
              <a:rPr lang="it" sz="1300">
                <a:solidFill>
                  <a:schemeClr val="dk2"/>
                </a:solidFill>
                <a:latin typeface="Bitter"/>
                <a:ea typeface="Bitter"/>
                <a:cs typeface="Bitter"/>
                <a:sym typeface="Bitter"/>
              </a:rPr>
              <a:t>: 0.94</a:t>
            </a:r>
            <a:endParaRPr sz="1300">
              <a:solidFill>
                <a:schemeClr val="dk2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440" name="Google Shape;440;p37"/>
          <p:cNvSpPr txBox="1"/>
          <p:nvPr/>
        </p:nvSpPr>
        <p:spPr>
          <a:xfrm>
            <a:off x="5054995" y="1007600"/>
            <a:ext cx="27882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Bitter"/>
              <a:buChar char="●"/>
            </a:pPr>
            <a:r>
              <a:rPr b="1" lang="it" sz="1300">
                <a:solidFill>
                  <a:schemeClr val="dk2"/>
                </a:solidFill>
                <a:latin typeface="Bitter"/>
                <a:ea typeface="Bitter"/>
                <a:cs typeface="Bitter"/>
                <a:sym typeface="Bitter"/>
              </a:rPr>
              <a:t>Accuracy</a:t>
            </a:r>
            <a:r>
              <a:rPr lang="it" sz="1300">
                <a:solidFill>
                  <a:schemeClr val="dk2"/>
                </a:solidFill>
                <a:latin typeface="Bitter"/>
                <a:ea typeface="Bitter"/>
                <a:cs typeface="Bitter"/>
                <a:sym typeface="Bitter"/>
              </a:rPr>
              <a:t>: 0.95</a:t>
            </a:r>
            <a:endParaRPr sz="1300">
              <a:solidFill>
                <a:schemeClr val="dk2"/>
              </a:solidFill>
              <a:latin typeface="Bitter"/>
              <a:ea typeface="Bitter"/>
              <a:cs typeface="Bitter"/>
              <a:sym typeface="Bitter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Bitter"/>
              <a:buChar char="●"/>
            </a:pPr>
            <a:r>
              <a:rPr b="1" lang="it" sz="1300">
                <a:solidFill>
                  <a:schemeClr val="dk2"/>
                </a:solidFill>
                <a:latin typeface="Bitter"/>
                <a:ea typeface="Bitter"/>
                <a:cs typeface="Bitter"/>
                <a:sym typeface="Bitter"/>
              </a:rPr>
              <a:t>Precision</a:t>
            </a:r>
            <a:r>
              <a:rPr lang="it" sz="1300">
                <a:solidFill>
                  <a:schemeClr val="dk2"/>
                </a:solidFill>
                <a:latin typeface="Bitter"/>
                <a:ea typeface="Bitter"/>
                <a:cs typeface="Bitter"/>
                <a:sym typeface="Bitter"/>
              </a:rPr>
              <a:t>: 0.96</a:t>
            </a:r>
            <a:endParaRPr sz="1300">
              <a:solidFill>
                <a:schemeClr val="dk2"/>
              </a:solidFill>
              <a:latin typeface="Bitter"/>
              <a:ea typeface="Bitter"/>
              <a:cs typeface="Bitter"/>
              <a:sym typeface="Bitter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Bitter"/>
              <a:buChar char="●"/>
            </a:pPr>
            <a:r>
              <a:rPr b="1" lang="it" sz="1300">
                <a:solidFill>
                  <a:schemeClr val="dk2"/>
                </a:solidFill>
                <a:latin typeface="Bitter"/>
                <a:ea typeface="Bitter"/>
                <a:cs typeface="Bitter"/>
                <a:sym typeface="Bitter"/>
              </a:rPr>
              <a:t>Recall</a:t>
            </a:r>
            <a:r>
              <a:rPr lang="it" sz="1300">
                <a:solidFill>
                  <a:schemeClr val="dk2"/>
                </a:solidFill>
                <a:latin typeface="Bitter"/>
                <a:ea typeface="Bitter"/>
                <a:cs typeface="Bitter"/>
                <a:sym typeface="Bitter"/>
              </a:rPr>
              <a:t>: 0.93</a:t>
            </a:r>
            <a:endParaRPr sz="1300">
              <a:solidFill>
                <a:schemeClr val="dk2"/>
              </a:solidFill>
              <a:latin typeface="Bitter"/>
              <a:ea typeface="Bitter"/>
              <a:cs typeface="Bitter"/>
              <a:sym typeface="Bitter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Bitter"/>
              <a:buChar char="●"/>
            </a:pPr>
            <a:r>
              <a:rPr b="1" lang="it" sz="1300">
                <a:solidFill>
                  <a:schemeClr val="dk2"/>
                </a:solidFill>
                <a:latin typeface="Bitter"/>
                <a:ea typeface="Bitter"/>
                <a:cs typeface="Bitter"/>
                <a:sym typeface="Bitter"/>
              </a:rPr>
              <a:t>F1 Score</a:t>
            </a:r>
            <a:r>
              <a:rPr lang="it" sz="1300">
                <a:solidFill>
                  <a:schemeClr val="dk2"/>
                </a:solidFill>
                <a:latin typeface="Bitter"/>
                <a:ea typeface="Bitter"/>
                <a:cs typeface="Bitter"/>
                <a:sym typeface="Bitter"/>
              </a:rPr>
              <a:t>: 0.95</a:t>
            </a:r>
            <a:endParaRPr sz="1300">
              <a:solidFill>
                <a:schemeClr val="dk2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pic>
        <p:nvPicPr>
          <p:cNvPr id="441" name="Google Shape;441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11500" y="2069000"/>
            <a:ext cx="3792343" cy="284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Google Shape;442;p3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34125" y="2069000"/>
            <a:ext cx="3645500" cy="2735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43" name="Google Shape;443;p37"/>
          <p:cNvCxnSpPr/>
          <p:nvPr/>
        </p:nvCxnSpPr>
        <p:spPr>
          <a:xfrm>
            <a:off x="4758500" y="2525550"/>
            <a:ext cx="162600" cy="300"/>
          </a:xfrm>
          <a:prstGeom prst="straightConnector1">
            <a:avLst/>
          </a:prstGeom>
          <a:noFill/>
          <a:ln cap="flat" cmpd="sng" w="19050">
            <a:solidFill>
              <a:srgbClr val="D5063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CEF"/>
        </a:solidFill>
      </p:bgPr>
    </p:bg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8" name="Google Shape;44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6200" y="-15400"/>
            <a:ext cx="782500" cy="5189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49" name="Google Shape;44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8416675" y="-15400"/>
            <a:ext cx="782500" cy="5189699"/>
          </a:xfrm>
          <a:prstGeom prst="rect">
            <a:avLst/>
          </a:prstGeom>
          <a:noFill/>
          <a:ln>
            <a:noFill/>
          </a:ln>
        </p:spPr>
      </p:pic>
      <p:sp>
        <p:nvSpPr>
          <p:cNvPr id="450" name="Google Shape;450;p38"/>
          <p:cNvSpPr txBox="1"/>
          <p:nvPr/>
        </p:nvSpPr>
        <p:spPr>
          <a:xfrm>
            <a:off x="2354400" y="1067875"/>
            <a:ext cx="44352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3000">
                <a:solidFill>
                  <a:schemeClr val="dk2"/>
                </a:solidFill>
                <a:latin typeface="Bitter"/>
                <a:ea typeface="Bitter"/>
                <a:cs typeface="Bitter"/>
                <a:sym typeface="Bitter"/>
              </a:rPr>
              <a:t>Logistic Regression</a:t>
            </a:r>
            <a:endParaRPr b="1" sz="3000">
              <a:solidFill>
                <a:schemeClr val="dk2"/>
              </a:solidFill>
              <a:latin typeface="Bitter"/>
              <a:ea typeface="Bitter"/>
              <a:cs typeface="Bitter"/>
              <a:sym typeface="Bit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451" name="Google Shape;451;p38"/>
          <p:cNvSpPr txBox="1"/>
          <p:nvPr/>
        </p:nvSpPr>
        <p:spPr>
          <a:xfrm>
            <a:off x="1115825" y="1836275"/>
            <a:ext cx="68913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300">
                <a:solidFill>
                  <a:schemeClr val="dk2"/>
                </a:solidFill>
                <a:latin typeface="Bitter"/>
                <a:ea typeface="Bitter"/>
                <a:cs typeface="Bitter"/>
                <a:sym typeface="Bitter"/>
              </a:rPr>
              <a:t>Naive Bayes</a:t>
            </a:r>
            <a:endParaRPr b="1" sz="2300">
              <a:solidFill>
                <a:schemeClr val="dk2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pic>
        <p:nvPicPr>
          <p:cNvPr id="452" name="Google Shape;452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564927">
            <a:off x="6132975" y="1180248"/>
            <a:ext cx="231723" cy="231723"/>
          </a:xfrm>
          <a:prstGeom prst="rect">
            <a:avLst/>
          </a:prstGeom>
          <a:noFill/>
          <a:ln>
            <a:noFill/>
          </a:ln>
        </p:spPr>
      </p:pic>
      <p:pic>
        <p:nvPicPr>
          <p:cNvPr id="453" name="Google Shape;453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510570">
            <a:off x="1704025" y="687000"/>
            <a:ext cx="650374" cy="650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54" name="Google Shape;454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 rot="510573">
            <a:off x="7000950" y="855650"/>
            <a:ext cx="553074" cy="553074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Google Shape;455;p38"/>
          <p:cNvSpPr txBox="1"/>
          <p:nvPr/>
        </p:nvSpPr>
        <p:spPr>
          <a:xfrm>
            <a:off x="1038838" y="2920325"/>
            <a:ext cx="68913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solidFill>
                  <a:schemeClr val="dk2"/>
                </a:solidFill>
                <a:latin typeface="Bitter"/>
                <a:ea typeface="Bitter"/>
                <a:cs typeface="Bitter"/>
                <a:sym typeface="Bitter"/>
              </a:rPr>
              <a:t>Sia durante il training che durante il testing, il modello Logistic Regression si è dimostrato migliore rispetto a Naive Bayes sotto</a:t>
            </a:r>
            <a:endParaRPr sz="1800">
              <a:solidFill>
                <a:schemeClr val="dk2"/>
              </a:solidFill>
              <a:latin typeface="Bitter"/>
              <a:ea typeface="Bitter"/>
              <a:cs typeface="Bitter"/>
              <a:sym typeface="Bit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solidFill>
                  <a:schemeClr val="dk2"/>
                </a:solidFill>
                <a:latin typeface="Bitter"/>
                <a:ea typeface="Bitter"/>
                <a:cs typeface="Bitter"/>
                <a:sym typeface="Bitter"/>
              </a:rPr>
              <a:t>ogni punto di vista.</a:t>
            </a:r>
            <a:endParaRPr sz="1800">
              <a:solidFill>
                <a:schemeClr val="dk2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pic>
        <p:nvPicPr>
          <p:cNvPr id="456" name="Google Shape;456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61351" y="2097600"/>
            <a:ext cx="251651" cy="251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CEF"/>
        </a:solidFill>
      </p:bgPr>
    </p:bg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1" name="Google Shape;46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6200" y="-15400"/>
            <a:ext cx="782500" cy="5189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8416675" y="-15400"/>
            <a:ext cx="782500" cy="5189699"/>
          </a:xfrm>
          <a:prstGeom prst="rect">
            <a:avLst/>
          </a:prstGeom>
          <a:noFill/>
          <a:ln>
            <a:noFill/>
          </a:ln>
        </p:spPr>
      </p:pic>
      <p:sp>
        <p:nvSpPr>
          <p:cNvPr id="463" name="Google Shape;463;p39"/>
          <p:cNvSpPr txBox="1"/>
          <p:nvPr/>
        </p:nvSpPr>
        <p:spPr>
          <a:xfrm>
            <a:off x="1152449" y="1971450"/>
            <a:ext cx="69915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3500">
                <a:solidFill>
                  <a:schemeClr val="dk2"/>
                </a:solidFill>
                <a:latin typeface="Bitter"/>
                <a:ea typeface="Bitter"/>
                <a:cs typeface="Bitter"/>
                <a:sym typeface="Bitter"/>
              </a:rPr>
              <a:t>GRAZIE PER L’ATTENZIONE!</a:t>
            </a:r>
            <a:endParaRPr b="1" sz="3500">
              <a:solidFill>
                <a:schemeClr val="dk2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pic>
        <p:nvPicPr>
          <p:cNvPr id="464" name="Google Shape;464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4400" y="4627325"/>
            <a:ext cx="578275" cy="57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5" name="Google Shape;465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5100" y="4356525"/>
            <a:ext cx="792600" cy="88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6" name="Google Shape;466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1355475" y="4733965"/>
            <a:ext cx="459950" cy="459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67" name="Google Shape;467;p3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697975" y="4475100"/>
            <a:ext cx="792600" cy="79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8" name="Google Shape;468;p3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290950" y="4524350"/>
            <a:ext cx="700500" cy="74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9" name="Google Shape;469;p3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314575" y="4521149"/>
            <a:ext cx="700500" cy="70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0" name="Google Shape;470;p3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844525" y="4569487"/>
            <a:ext cx="650700" cy="65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" name="Google Shape;471;p3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916300" y="4412987"/>
            <a:ext cx="792600" cy="79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2" name="Google Shape;472;p39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068275" y="4796024"/>
            <a:ext cx="459950" cy="45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3" name="Google Shape;473;p39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451275" y="4554900"/>
            <a:ext cx="650700" cy="65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" name="Google Shape;474;p39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7501300" y="4679777"/>
            <a:ext cx="521850" cy="52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5" name="Google Shape;475;p39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 flipH="1">
            <a:off x="7916477" y="4569149"/>
            <a:ext cx="650700" cy="65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6" name="Google Shape;476;p39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6968225" y="4522324"/>
            <a:ext cx="700500" cy="70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" name="Google Shape;477;p39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5505475" y="4600550"/>
            <a:ext cx="700500" cy="70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" name="Google Shape;478;p39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4977575" y="4560137"/>
            <a:ext cx="650700" cy="65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9" name="Google Shape;479;p39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4448125" y="4521148"/>
            <a:ext cx="700500" cy="70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CEF"/>
        </a:solid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6200" y="-15400"/>
            <a:ext cx="782500" cy="5189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8416675" y="-15400"/>
            <a:ext cx="782500" cy="5189699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5"/>
          <p:cNvSpPr txBox="1"/>
          <p:nvPr/>
        </p:nvSpPr>
        <p:spPr>
          <a:xfrm>
            <a:off x="1016400" y="728300"/>
            <a:ext cx="44352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100">
                <a:solidFill>
                  <a:schemeClr val="dk2"/>
                </a:solidFill>
                <a:latin typeface="Bitter"/>
                <a:ea typeface="Bitter"/>
                <a:cs typeface="Bitter"/>
                <a:sym typeface="Bitter"/>
              </a:rPr>
              <a:t>Perché Mycologist?</a:t>
            </a:r>
            <a:endParaRPr b="1" sz="2100">
              <a:solidFill>
                <a:schemeClr val="dk2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102" name="Google Shape;102;p15"/>
          <p:cNvSpPr txBox="1"/>
          <p:nvPr/>
        </p:nvSpPr>
        <p:spPr>
          <a:xfrm>
            <a:off x="1016400" y="1174875"/>
            <a:ext cx="56517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solidFill>
                  <a:schemeClr val="dk2"/>
                </a:solidFill>
                <a:latin typeface="Bitter"/>
                <a:ea typeface="Bitter"/>
                <a:cs typeface="Bitter"/>
                <a:sym typeface="Bitter"/>
              </a:rPr>
              <a:t>Riconoscere i funghi è cruciale per proteggere la salute umana, prevenendo rischi legati al consumo di varietà dannose o addirittura </a:t>
            </a:r>
            <a:r>
              <a:rPr b="1" lang="it" sz="1800">
                <a:solidFill>
                  <a:schemeClr val="dk2"/>
                </a:solidFill>
                <a:latin typeface="Bitter"/>
                <a:ea typeface="Bitter"/>
                <a:cs typeface="Bitter"/>
                <a:sym typeface="Bitter"/>
              </a:rPr>
              <a:t>letali</a:t>
            </a:r>
            <a:r>
              <a:rPr lang="it" sz="1800">
                <a:solidFill>
                  <a:schemeClr val="dk2"/>
                </a:solidFill>
                <a:latin typeface="Bitter"/>
                <a:ea typeface="Bitter"/>
                <a:cs typeface="Bitter"/>
                <a:sym typeface="Bitter"/>
              </a:rPr>
              <a:t>.</a:t>
            </a:r>
            <a:endParaRPr sz="1800">
              <a:solidFill>
                <a:schemeClr val="dk2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103" name="Google Shape;103;p15"/>
          <p:cNvSpPr txBox="1"/>
          <p:nvPr/>
        </p:nvSpPr>
        <p:spPr>
          <a:xfrm>
            <a:off x="3411850" y="2800350"/>
            <a:ext cx="44352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100">
                <a:solidFill>
                  <a:schemeClr val="dk2"/>
                </a:solidFill>
                <a:latin typeface="Bitter"/>
                <a:ea typeface="Bitter"/>
                <a:cs typeface="Bitter"/>
                <a:sym typeface="Bitter"/>
              </a:rPr>
              <a:t>Chi vuole aiutare</a:t>
            </a:r>
            <a:r>
              <a:rPr b="1" lang="it" sz="2100">
                <a:solidFill>
                  <a:schemeClr val="dk2"/>
                </a:solidFill>
                <a:latin typeface="Bitter"/>
                <a:ea typeface="Bitter"/>
                <a:cs typeface="Bitter"/>
                <a:sym typeface="Bitter"/>
              </a:rPr>
              <a:t>?</a:t>
            </a:r>
            <a:endParaRPr b="1" sz="2100">
              <a:solidFill>
                <a:schemeClr val="dk2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104" name="Google Shape;104;p15"/>
          <p:cNvSpPr txBox="1"/>
          <p:nvPr/>
        </p:nvSpPr>
        <p:spPr>
          <a:xfrm>
            <a:off x="3411850" y="3284650"/>
            <a:ext cx="47193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solidFill>
                  <a:schemeClr val="dk2"/>
                </a:solidFill>
                <a:latin typeface="Bitter"/>
                <a:ea typeface="Bitter"/>
                <a:cs typeface="Bitter"/>
                <a:sym typeface="Bitter"/>
              </a:rPr>
              <a:t>Individuare i funghi velenosi è una sfida</a:t>
            </a:r>
            <a:endParaRPr sz="1800">
              <a:solidFill>
                <a:schemeClr val="dk2"/>
              </a:solidFill>
              <a:latin typeface="Bitter"/>
              <a:ea typeface="Bitter"/>
              <a:cs typeface="Bitter"/>
              <a:sym typeface="Bit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solidFill>
                  <a:schemeClr val="dk2"/>
                </a:solidFill>
                <a:latin typeface="Bitter"/>
                <a:ea typeface="Bitter"/>
                <a:cs typeface="Bitter"/>
                <a:sym typeface="Bitter"/>
              </a:rPr>
              <a:t>ancora aperta per gli </a:t>
            </a:r>
            <a:r>
              <a:rPr b="1" lang="it" sz="1800">
                <a:solidFill>
                  <a:schemeClr val="dk2"/>
                </a:solidFill>
                <a:latin typeface="Bitter"/>
                <a:ea typeface="Bitter"/>
                <a:cs typeface="Bitter"/>
                <a:sym typeface="Bitter"/>
              </a:rPr>
              <a:t>appassionati</a:t>
            </a:r>
            <a:r>
              <a:rPr lang="it" sz="1800">
                <a:solidFill>
                  <a:schemeClr val="dk2"/>
                </a:solidFill>
                <a:latin typeface="Bitter"/>
                <a:ea typeface="Bitter"/>
                <a:cs typeface="Bitter"/>
                <a:sym typeface="Bitter"/>
              </a:rPr>
              <a:t> e i</a:t>
            </a:r>
            <a:endParaRPr sz="1800">
              <a:solidFill>
                <a:schemeClr val="dk2"/>
              </a:solidFill>
              <a:latin typeface="Bitter"/>
              <a:ea typeface="Bitter"/>
              <a:cs typeface="Bitter"/>
              <a:sym typeface="Bit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800">
                <a:solidFill>
                  <a:schemeClr val="dk2"/>
                </a:solidFill>
                <a:latin typeface="Bitter"/>
                <a:ea typeface="Bitter"/>
                <a:cs typeface="Bitter"/>
                <a:sym typeface="Bitter"/>
              </a:rPr>
              <a:t>micologi </a:t>
            </a:r>
            <a:r>
              <a:rPr lang="it" sz="1800">
                <a:solidFill>
                  <a:schemeClr val="dk2"/>
                </a:solidFill>
                <a:latin typeface="Bitter"/>
                <a:ea typeface="Bitter"/>
                <a:cs typeface="Bitter"/>
                <a:sym typeface="Bitter"/>
              </a:rPr>
              <a:t>di tutto il mondo.</a:t>
            </a:r>
            <a:endParaRPr sz="1800">
              <a:solidFill>
                <a:schemeClr val="dk2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pic>
        <p:nvPicPr>
          <p:cNvPr id="105" name="Google Shape;10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85000" y="1025300"/>
            <a:ext cx="1119000" cy="1118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28475" y="624827"/>
            <a:ext cx="867276" cy="86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98100" y="2800350"/>
            <a:ext cx="1241875" cy="1241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931375" y="3143400"/>
            <a:ext cx="1157050" cy="115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CEF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6200" y="-15400"/>
            <a:ext cx="782500" cy="5189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8416675" y="-15400"/>
            <a:ext cx="782500" cy="5189699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6"/>
          <p:cNvSpPr txBox="1"/>
          <p:nvPr/>
        </p:nvSpPr>
        <p:spPr>
          <a:xfrm>
            <a:off x="1054188" y="1997674"/>
            <a:ext cx="71670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solidFill>
                  <a:schemeClr val="dk2"/>
                </a:solidFill>
                <a:latin typeface="Bitter"/>
                <a:ea typeface="Bitter"/>
                <a:cs typeface="Bitter"/>
                <a:sym typeface="Bitter"/>
              </a:rPr>
              <a:t>L’obiettivo di questo progetto è lo sviluppo di un </a:t>
            </a:r>
            <a:r>
              <a:rPr b="1" lang="it" sz="1800">
                <a:solidFill>
                  <a:schemeClr val="dk2"/>
                </a:solidFill>
                <a:latin typeface="Bitter"/>
                <a:ea typeface="Bitter"/>
                <a:cs typeface="Bitter"/>
                <a:sym typeface="Bitter"/>
              </a:rPr>
              <a:t>modello di Machine Learning</a:t>
            </a:r>
            <a:r>
              <a:rPr lang="it" sz="1800">
                <a:solidFill>
                  <a:schemeClr val="dk2"/>
                </a:solidFill>
                <a:latin typeface="Bitter"/>
                <a:ea typeface="Bitter"/>
                <a:cs typeface="Bitter"/>
                <a:sym typeface="Bitter"/>
              </a:rPr>
              <a:t> che analizzi dei dati riguardanti le caratteristiche di funghi  della famiglia </a:t>
            </a:r>
            <a:r>
              <a:rPr i="1" lang="it" sz="1800">
                <a:solidFill>
                  <a:schemeClr val="dk2"/>
                </a:solidFill>
                <a:latin typeface="Bitter"/>
                <a:ea typeface="Bitter"/>
                <a:cs typeface="Bitter"/>
                <a:sym typeface="Bitter"/>
              </a:rPr>
              <a:t>Agaricus </a:t>
            </a:r>
            <a:r>
              <a:rPr lang="it" sz="1800">
                <a:solidFill>
                  <a:schemeClr val="dk2"/>
                </a:solidFill>
                <a:latin typeface="Bitter"/>
                <a:ea typeface="Bitter"/>
                <a:cs typeface="Bitter"/>
                <a:sym typeface="Bitter"/>
              </a:rPr>
              <a:t>e </a:t>
            </a:r>
            <a:r>
              <a:rPr i="1" lang="it" sz="1800">
                <a:solidFill>
                  <a:schemeClr val="dk2"/>
                </a:solidFill>
                <a:latin typeface="Bitter"/>
                <a:ea typeface="Bitter"/>
                <a:cs typeface="Bitter"/>
                <a:sym typeface="Bitter"/>
              </a:rPr>
              <a:t>Lepiota</a:t>
            </a:r>
            <a:r>
              <a:rPr lang="it" sz="1800">
                <a:solidFill>
                  <a:schemeClr val="dk2"/>
                </a:solidFill>
                <a:latin typeface="Bitter"/>
                <a:ea typeface="Bitter"/>
                <a:cs typeface="Bitter"/>
                <a:sym typeface="Bitter"/>
              </a:rPr>
              <a:t>, per </a:t>
            </a:r>
            <a:r>
              <a:rPr b="1" lang="it" sz="1800">
                <a:solidFill>
                  <a:schemeClr val="dk2"/>
                </a:solidFill>
                <a:latin typeface="Bitter"/>
                <a:ea typeface="Bitter"/>
                <a:cs typeface="Bitter"/>
                <a:sym typeface="Bitter"/>
              </a:rPr>
              <a:t>identificare e distinguere quelli velenosi da quelli commestibili</a:t>
            </a:r>
            <a:r>
              <a:rPr lang="it" sz="1800">
                <a:solidFill>
                  <a:schemeClr val="dk2"/>
                </a:solidFill>
                <a:latin typeface="Bitter"/>
                <a:ea typeface="Bitter"/>
                <a:cs typeface="Bitter"/>
                <a:sym typeface="Bitter"/>
              </a:rPr>
              <a:t>.</a:t>
            </a:r>
            <a:endParaRPr sz="1800">
              <a:solidFill>
                <a:schemeClr val="dk2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pic>
        <p:nvPicPr>
          <p:cNvPr id="116" name="Google Shape;116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91052" y="608774"/>
            <a:ext cx="1138488" cy="1141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73079" y="212375"/>
            <a:ext cx="798872" cy="8009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83101" y="3571125"/>
            <a:ext cx="933275" cy="93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652901" y="3879125"/>
            <a:ext cx="823875" cy="82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246400" y="4132425"/>
            <a:ext cx="617574" cy="617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622900" y="4362625"/>
            <a:ext cx="463575" cy="463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847925" y="3514850"/>
            <a:ext cx="617574" cy="617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CEF"/>
        </a:solid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6200" y="-15400"/>
            <a:ext cx="782500" cy="5189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8416675" y="-15400"/>
            <a:ext cx="782500" cy="5189699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7"/>
          <p:cNvSpPr txBox="1"/>
          <p:nvPr/>
        </p:nvSpPr>
        <p:spPr>
          <a:xfrm>
            <a:off x="4836302" y="4227149"/>
            <a:ext cx="5812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solidFill>
                  <a:schemeClr val="dk2"/>
                </a:solidFill>
                <a:latin typeface="Bitter"/>
                <a:ea typeface="Bitter"/>
                <a:cs typeface="Bitter"/>
                <a:sym typeface="Bitter"/>
              </a:rPr>
              <a:t>…una classificazione </a:t>
            </a:r>
            <a:r>
              <a:rPr b="1" lang="it" sz="1800">
                <a:solidFill>
                  <a:schemeClr val="dk2"/>
                </a:solidFill>
                <a:latin typeface="Bitter"/>
                <a:ea typeface="Bitter"/>
                <a:cs typeface="Bitter"/>
                <a:sym typeface="Bitter"/>
              </a:rPr>
              <a:t>binaria</a:t>
            </a:r>
            <a:r>
              <a:rPr lang="it" sz="1800">
                <a:solidFill>
                  <a:schemeClr val="dk2"/>
                </a:solidFill>
                <a:latin typeface="Bitter"/>
                <a:ea typeface="Bitter"/>
                <a:cs typeface="Bitter"/>
                <a:sym typeface="Bitter"/>
              </a:rPr>
              <a:t>!</a:t>
            </a:r>
            <a:endParaRPr sz="1800">
              <a:solidFill>
                <a:schemeClr val="dk2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pic>
        <p:nvPicPr>
          <p:cNvPr id="130" name="Google Shape;130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11200" y="1610727"/>
            <a:ext cx="1972763" cy="192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15112" y="1610726"/>
            <a:ext cx="1972762" cy="192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82750" y="834075"/>
            <a:ext cx="1484750" cy="148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CEF"/>
        </a:solid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6200" y="-15400"/>
            <a:ext cx="782500" cy="5189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8416675" y="-15400"/>
            <a:ext cx="782500" cy="5189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69920">
            <a:off x="1336701" y="1315549"/>
            <a:ext cx="626750" cy="62675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18"/>
          <p:cNvSpPr/>
          <p:nvPr/>
        </p:nvSpPr>
        <p:spPr>
          <a:xfrm flipH="1">
            <a:off x="1654675" y="1800950"/>
            <a:ext cx="839400" cy="8469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FFF2CC"/>
              </a:gs>
              <a:gs pos="100000">
                <a:srgbClr val="FAD25C"/>
              </a:gs>
            </a:gsLst>
            <a:lin ang="10800025" scaled="0"/>
          </a:gra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18"/>
          <p:cNvSpPr txBox="1"/>
          <p:nvPr/>
        </p:nvSpPr>
        <p:spPr>
          <a:xfrm>
            <a:off x="2739400" y="1893600"/>
            <a:ext cx="42129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3000">
                <a:solidFill>
                  <a:schemeClr val="dk2"/>
                </a:solidFill>
                <a:latin typeface="Bitter"/>
                <a:ea typeface="Bitter"/>
                <a:cs typeface="Bitter"/>
                <a:sym typeface="Bitter"/>
              </a:rPr>
              <a:t>Modello dei dati</a:t>
            </a:r>
            <a:endParaRPr b="1" sz="3000">
              <a:solidFill>
                <a:schemeClr val="dk2"/>
              </a:solidFill>
              <a:latin typeface="Bitter"/>
              <a:ea typeface="Bitter"/>
              <a:cs typeface="Bitter"/>
              <a:sym typeface="Bit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142" name="Google Shape;142;p18"/>
          <p:cNvSpPr txBox="1"/>
          <p:nvPr/>
        </p:nvSpPr>
        <p:spPr>
          <a:xfrm>
            <a:off x="1851675" y="1832050"/>
            <a:ext cx="703200" cy="1077300"/>
          </a:xfrm>
          <a:prstGeom prst="rect">
            <a:avLst/>
          </a:prstGeom>
          <a:noFill/>
          <a:ln>
            <a:noFill/>
          </a:ln>
          <a:effectLst>
            <a:outerShdw rotWithShape="0" algn="bl" dir="13620000" dist="9525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4000"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rPr>
              <a:t>2</a:t>
            </a:r>
            <a:endParaRPr b="1" sz="4000">
              <a:solidFill>
                <a:schemeClr val="lt1"/>
              </a:solidFill>
              <a:latin typeface="Bitter"/>
              <a:ea typeface="Bitter"/>
              <a:cs typeface="Bitter"/>
              <a:sym typeface="Bit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pic>
        <p:nvPicPr>
          <p:cNvPr id="143" name="Google Shape;143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6662100" y="4012621"/>
            <a:ext cx="476817" cy="5119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85027" y="3748450"/>
            <a:ext cx="755724" cy="81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CEF"/>
        </a:solid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6200" y="-15400"/>
            <a:ext cx="782500" cy="5189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8416675" y="-15400"/>
            <a:ext cx="782500" cy="5189699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19"/>
          <p:cNvSpPr txBox="1"/>
          <p:nvPr/>
        </p:nvSpPr>
        <p:spPr>
          <a:xfrm>
            <a:off x="934900" y="4318825"/>
            <a:ext cx="4435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000">
                <a:solidFill>
                  <a:schemeClr val="dk2"/>
                </a:solidFill>
                <a:latin typeface="Bitter"/>
                <a:ea typeface="Bitter"/>
                <a:cs typeface="Bitter"/>
                <a:sym typeface="Bitter"/>
              </a:rPr>
              <a:t>8124  x  23</a:t>
            </a:r>
            <a:endParaRPr sz="2000">
              <a:solidFill>
                <a:schemeClr val="dk2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152" name="Google Shape;152;p19"/>
          <p:cNvSpPr/>
          <p:nvPr/>
        </p:nvSpPr>
        <p:spPr>
          <a:xfrm>
            <a:off x="979475" y="532875"/>
            <a:ext cx="7132200" cy="3538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3" name="Google Shape;15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9475" y="532875"/>
            <a:ext cx="7132399" cy="3537986"/>
          </a:xfrm>
          <a:prstGeom prst="rect">
            <a:avLst/>
          </a:prstGeom>
          <a:noFill/>
          <a:ln>
            <a:noFill/>
          </a:ln>
          <a:effectLst>
            <a:outerShdw blurRad="214313" rotWithShape="0" algn="bl" dist="5715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CEF"/>
        </a:solidFill>
      </p:bgPr>
    </p:bg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6200" y="-15400"/>
            <a:ext cx="782500" cy="5189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8416675" y="-15400"/>
            <a:ext cx="782500" cy="5189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50161" y="1359129"/>
            <a:ext cx="1974081" cy="204799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20940000" dist="57150">
              <a:srgbClr val="000000">
                <a:alpha val="20000"/>
              </a:srgbClr>
            </a:outerShdw>
          </a:effectLst>
        </p:spPr>
      </p:pic>
      <p:pic>
        <p:nvPicPr>
          <p:cNvPr id="161" name="Google Shape;161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406031">
            <a:off x="3550568" y="2410372"/>
            <a:ext cx="741844" cy="7612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7726171">
            <a:off x="5084782" y="657658"/>
            <a:ext cx="1046571" cy="10396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4200225">
            <a:off x="3228637" y="1654336"/>
            <a:ext cx="1060907" cy="10320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3794386">
            <a:off x="4585373" y="2814985"/>
            <a:ext cx="1057483" cy="10355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790058" y="1715799"/>
            <a:ext cx="483774" cy="5018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4762999">
            <a:off x="5194697" y="1594122"/>
            <a:ext cx="1064251" cy="10285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4021591">
            <a:off x="4717612" y="2354085"/>
            <a:ext cx="608031" cy="593116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0"/>
          <p:cNvSpPr txBox="1"/>
          <p:nvPr/>
        </p:nvSpPr>
        <p:spPr>
          <a:xfrm>
            <a:off x="3527077" y="4328050"/>
            <a:ext cx="2028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solidFill>
                  <a:schemeClr val="dk2"/>
                </a:solidFill>
                <a:latin typeface="Bitter"/>
                <a:ea typeface="Bitter"/>
                <a:cs typeface="Bitter"/>
                <a:sym typeface="Bitter"/>
              </a:rPr>
              <a:t>…e altro ancora!</a:t>
            </a:r>
            <a:endParaRPr sz="1800">
              <a:solidFill>
                <a:schemeClr val="dk2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169" name="Google Shape;169;p20"/>
          <p:cNvSpPr txBox="1"/>
          <p:nvPr/>
        </p:nvSpPr>
        <p:spPr>
          <a:xfrm>
            <a:off x="1469675" y="2258653"/>
            <a:ext cx="1903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solidFill>
                  <a:schemeClr val="dk2"/>
                </a:solidFill>
                <a:latin typeface="Bitter"/>
                <a:ea typeface="Bitter"/>
                <a:cs typeface="Bitter"/>
                <a:sym typeface="Bitter"/>
              </a:rPr>
              <a:t>colore del cappello</a:t>
            </a:r>
            <a:endParaRPr sz="1500">
              <a:solidFill>
                <a:schemeClr val="dk2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170" name="Google Shape;170;p20"/>
          <p:cNvSpPr txBox="1"/>
          <p:nvPr/>
        </p:nvSpPr>
        <p:spPr>
          <a:xfrm>
            <a:off x="3127627" y="3107675"/>
            <a:ext cx="965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solidFill>
                  <a:schemeClr val="dk2"/>
                </a:solidFill>
                <a:latin typeface="Bitter"/>
                <a:ea typeface="Bitter"/>
                <a:cs typeface="Bitter"/>
                <a:sym typeface="Bitter"/>
              </a:rPr>
              <a:t>lamelle</a:t>
            </a:r>
            <a:endParaRPr sz="1500">
              <a:solidFill>
                <a:schemeClr val="dk2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171" name="Google Shape;171;p20"/>
          <p:cNvSpPr txBox="1"/>
          <p:nvPr/>
        </p:nvSpPr>
        <p:spPr>
          <a:xfrm>
            <a:off x="5591825" y="3471525"/>
            <a:ext cx="1045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solidFill>
                  <a:schemeClr val="dk2"/>
                </a:solidFill>
                <a:latin typeface="Bitter"/>
                <a:ea typeface="Bitter"/>
                <a:cs typeface="Bitter"/>
                <a:sym typeface="Bitter"/>
              </a:rPr>
              <a:t>gambo</a:t>
            </a:r>
            <a:endParaRPr sz="1500">
              <a:solidFill>
                <a:schemeClr val="dk2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172" name="Google Shape;172;p20"/>
          <p:cNvSpPr txBox="1"/>
          <p:nvPr/>
        </p:nvSpPr>
        <p:spPr>
          <a:xfrm>
            <a:off x="5317295" y="2684750"/>
            <a:ext cx="1204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solidFill>
                  <a:schemeClr val="dk2"/>
                </a:solidFill>
                <a:latin typeface="Bitter"/>
                <a:ea typeface="Bitter"/>
                <a:cs typeface="Bitter"/>
                <a:sym typeface="Bitter"/>
              </a:rPr>
              <a:t>anello</a:t>
            </a:r>
            <a:endParaRPr sz="1500">
              <a:solidFill>
                <a:schemeClr val="dk2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173" name="Google Shape;173;p20"/>
          <p:cNvSpPr txBox="1"/>
          <p:nvPr/>
        </p:nvSpPr>
        <p:spPr>
          <a:xfrm>
            <a:off x="6289104" y="2099500"/>
            <a:ext cx="16668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solidFill>
                  <a:schemeClr val="dk2"/>
                </a:solidFill>
                <a:latin typeface="Bitter"/>
                <a:ea typeface="Bitter"/>
                <a:cs typeface="Bitter"/>
                <a:sym typeface="Bitter"/>
              </a:rPr>
              <a:t>lividi e marchi</a:t>
            </a:r>
            <a:endParaRPr sz="1500">
              <a:solidFill>
                <a:schemeClr val="dk2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174" name="Google Shape;174;p20"/>
          <p:cNvSpPr txBox="1"/>
          <p:nvPr/>
        </p:nvSpPr>
        <p:spPr>
          <a:xfrm>
            <a:off x="5989026" y="566375"/>
            <a:ext cx="2028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solidFill>
                  <a:schemeClr val="dk2"/>
                </a:solidFill>
                <a:latin typeface="Bitter"/>
                <a:ea typeface="Bitter"/>
                <a:cs typeface="Bitter"/>
                <a:sym typeface="Bitter"/>
              </a:rPr>
              <a:t>forma del cappello</a:t>
            </a:r>
            <a:endParaRPr sz="1500">
              <a:solidFill>
                <a:schemeClr val="dk2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CEF"/>
        </a:solidFill>
      </p:bgPr>
    </p:bg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6200" y="-15400"/>
            <a:ext cx="782500" cy="5189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8416675" y="-15400"/>
            <a:ext cx="782500" cy="5189699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1"/>
          <p:cNvSpPr txBox="1"/>
          <p:nvPr/>
        </p:nvSpPr>
        <p:spPr>
          <a:xfrm>
            <a:off x="1147275" y="748475"/>
            <a:ext cx="2320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solidFill>
                  <a:schemeClr val="dk2"/>
                </a:solidFill>
                <a:latin typeface="Bitter"/>
                <a:ea typeface="Bitter"/>
                <a:cs typeface="Bitter"/>
                <a:sym typeface="Bitter"/>
              </a:rPr>
              <a:t>Forma del cappello </a:t>
            </a:r>
            <a:endParaRPr sz="1800">
              <a:solidFill>
                <a:schemeClr val="dk2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182" name="Google Shape;182;p21"/>
          <p:cNvSpPr/>
          <p:nvPr/>
        </p:nvSpPr>
        <p:spPr>
          <a:xfrm>
            <a:off x="3468125" y="878875"/>
            <a:ext cx="446700" cy="215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21"/>
          <p:cNvSpPr txBox="1"/>
          <p:nvPr/>
        </p:nvSpPr>
        <p:spPr>
          <a:xfrm>
            <a:off x="1147275" y="1967675"/>
            <a:ext cx="2320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solidFill>
                  <a:schemeClr val="dk2"/>
                </a:solidFill>
                <a:latin typeface="Bitter"/>
                <a:ea typeface="Bitter"/>
                <a:cs typeface="Bitter"/>
                <a:sym typeface="Bitter"/>
              </a:rPr>
              <a:t>Colore </a:t>
            </a:r>
            <a:r>
              <a:rPr lang="it" sz="1800">
                <a:solidFill>
                  <a:schemeClr val="dk2"/>
                </a:solidFill>
                <a:latin typeface="Bitter"/>
                <a:ea typeface="Bitter"/>
                <a:cs typeface="Bitter"/>
                <a:sym typeface="Bitter"/>
              </a:rPr>
              <a:t>del cappello </a:t>
            </a:r>
            <a:endParaRPr sz="1800">
              <a:solidFill>
                <a:schemeClr val="dk2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184" name="Google Shape;184;p21"/>
          <p:cNvSpPr/>
          <p:nvPr/>
        </p:nvSpPr>
        <p:spPr>
          <a:xfrm>
            <a:off x="3468125" y="2098075"/>
            <a:ext cx="446700" cy="215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21"/>
          <p:cNvSpPr txBox="1"/>
          <p:nvPr/>
        </p:nvSpPr>
        <p:spPr>
          <a:xfrm>
            <a:off x="1147275" y="3186875"/>
            <a:ext cx="2320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solidFill>
                  <a:schemeClr val="dk2"/>
                </a:solidFill>
                <a:latin typeface="Bitter"/>
                <a:ea typeface="Bitter"/>
                <a:cs typeface="Bitter"/>
                <a:sym typeface="Bitter"/>
              </a:rPr>
              <a:t>Forma del gambo</a:t>
            </a:r>
            <a:endParaRPr sz="1800">
              <a:solidFill>
                <a:schemeClr val="dk2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186" name="Google Shape;186;p21"/>
          <p:cNvSpPr/>
          <p:nvPr/>
        </p:nvSpPr>
        <p:spPr>
          <a:xfrm>
            <a:off x="3468125" y="3317275"/>
            <a:ext cx="446700" cy="215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7" name="Google Shape;18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85800" y="737500"/>
            <a:ext cx="831771" cy="43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83375" y="738150"/>
            <a:ext cx="793574" cy="46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26324" y="738500"/>
            <a:ext cx="793575" cy="436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57191" y="718800"/>
            <a:ext cx="793596" cy="468098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1"/>
          <p:cNvSpPr txBox="1"/>
          <p:nvPr/>
        </p:nvSpPr>
        <p:spPr>
          <a:xfrm>
            <a:off x="7593476" y="703074"/>
            <a:ext cx="479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000">
                <a:solidFill>
                  <a:schemeClr val="dk2"/>
                </a:solidFill>
                <a:latin typeface="Bitter"/>
                <a:ea typeface="Bitter"/>
                <a:cs typeface="Bitter"/>
                <a:sym typeface="Bitter"/>
              </a:rPr>
              <a:t>…</a:t>
            </a:r>
            <a:endParaRPr b="1" sz="2000">
              <a:solidFill>
                <a:schemeClr val="dk2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pic>
        <p:nvPicPr>
          <p:cNvPr id="192" name="Google Shape;192;p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905125" y="1902226"/>
            <a:ext cx="620075" cy="62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714500" y="1902225"/>
            <a:ext cx="620075" cy="62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524312" y="1902225"/>
            <a:ext cx="620075" cy="62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095750" y="1902225"/>
            <a:ext cx="620075" cy="620075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1"/>
          <p:cNvSpPr txBox="1"/>
          <p:nvPr/>
        </p:nvSpPr>
        <p:spPr>
          <a:xfrm>
            <a:off x="7288676" y="1922274"/>
            <a:ext cx="479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000">
                <a:solidFill>
                  <a:schemeClr val="dk2"/>
                </a:solidFill>
                <a:latin typeface="Bitter"/>
                <a:ea typeface="Bitter"/>
                <a:cs typeface="Bitter"/>
                <a:sym typeface="Bitter"/>
              </a:rPr>
              <a:t>…</a:t>
            </a:r>
            <a:endParaRPr b="1" sz="2000">
              <a:solidFill>
                <a:schemeClr val="dk2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pic>
        <p:nvPicPr>
          <p:cNvPr id="197" name="Google Shape;197;p21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239951" y="3193926"/>
            <a:ext cx="575725" cy="532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1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008101" y="3131574"/>
            <a:ext cx="387325" cy="58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1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5624026" y="2899486"/>
            <a:ext cx="387325" cy="8257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1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4116226" y="3341251"/>
            <a:ext cx="680950" cy="301420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1"/>
          <p:cNvSpPr txBox="1"/>
          <p:nvPr/>
        </p:nvSpPr>
        <p:spPr>
          <a:xfrm>
            <a:off x="6999275" y="3141474"/>
            <a:ext cx="479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000">
                <a:solidFill>
                  <a:schemeClr val="dk2"/>
                </a:solidFill>
                <a:latin typeface="Bitter"/>
                <a:ea typeface="Bitter"/>
                <a:cs typeface="Bitter"/>
                <a:sym typeface="Bitter"/>
              </a:rPr>
              <a:t>…</a:t>
            </a:r>
            <a:endParaRPr b="1" sz="2000">
              <a:solidFill>
                <a:schemeClr val="dk2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202" name="Google Shape;202;p21"/>
          <p:cNvSpPr txBox="1"/>
          <p:nvPr/>
        </p:nvSpPr>
        <p:spPr>
          <a:xfrm>
            <a:off x="1147276" y="4079274"/>
            <a:ext cx="479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400">
                <a:solidFill>
                  <a:schemeClr val="dk2"/>
                </a:solidFill>
                <a:latin typeface="Bitter"/>
                <a:ea typeface="Bitter"/>
                <a:cs typeface="Bitter"/>
                <a:sym typeface="Bitter"/>
              </a:rPr>
              <a:t>…</a:t>
            </a:r>
            <a:endParaRPr b="1" sz="2400">
              <a:solidFill>
                <a:schemeClr val="dk2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